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6" r:id="rId3"/>
    <p:sldId id="270" r:id="rId4"/>
    <p:sldId id="263" r:id="rId5"/>
    <p:sldId id="271" r:id="rId6"/>
    <p:sldId id="258" r:id="rId7"/>
    <p:sldId id="272" r:id="rId8"/>
    <p:sldId id="274" r:id="rId9"/>
    <p:sldId id="269" r:id="rId10"/>
    <p:sldId id="273" r:id="rId11"/>
    <p:sldId id="275" r:id="rId12"/>
    <p:sldId id="27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3107730-18F0-491D-9509-3A936C86D70D}" type="datetimeFigureOut">
              <a:rPr lang="it-IT" smtClean="0"/>
              <a:t>17/10/2019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356046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3107730-18F0-491D-9509-3A936C86D70D}" type="datetimeFigureOut">
              <a:rPr lang="it-IT" smtClean="0"/>
              <a:t>17/10/2019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267874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3107730-18F0-491D-9509-3A936C86D70D}" type="datetimeFigureOut">
              <a:rPr lang="it-IT" smtClean="0"/>
              <a:t>17/10/2019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77879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3107730-18F0-491D-9509-3A936C86D70D}" type="datetimeFigureOut">
              <a:rPr lang="it-IT" smtClean="0"/>
              <a:t>17/10/2019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408846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3107730-18F0-491D-9509-3A936C86D70D}" type="datetimeFigureOut">
              <a:rPr lang="it-IT" smtClean="0"/>
              <a:t>17/10/2019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228959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3107730-18F0-491D-9509-3A936C86D70D}" type="datetimeFigureOut">
              <a:rPr lang="it-IT" smtClean="0"/>
              <a:t>17/10/2019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81579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3107730-18F0-491D-9509-3A936C86D70D}" type="datetimeFigureOut">
              <a:rPr lang="it-IT" smtClean="0"/>
              <a:t>17/10/2019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87860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3107730-18F0-491D-9509-3A936C86D70D}" type="datetimeFigureOut">
              <a:rPr lang="it-IT" smtClean="0"/>
              <a:t>17/10/2019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226029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3107730-18F0-491D-9509-3A936C86D70D}" type="datetimeFigureOut">
              <a:rPr lang="it-IT" smtClean="0"/>
              <a:t>17/10/2019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23289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3107730-18F0-491D-9509-3A936C86D70D}" type="datetimeFigureOut">
              <a:rPr lang="it-IT" smtClean="0"/>
              <a:t>17/10/2019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261589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3107730-18F0-491D-9509-3A936C86D70D}" type="datetimeFigureOut">
              <a:rPr lang="it-IT" smtClean="0"/>
              <a:t>17/10/2019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2C0E2E-7A28-47E9-8BB8-82CD82E9C1CC}" type="slidenum">
              <a:rPr lang="it-IT" smtClean="0"/>
              <a:t>‹N›</a:t>
            </a:fld>
            <a:endParaRPr lang="it-IT"/>
          </a:p>
        </p:txBody>
      </p:sp>
    </p:spTree>
    <p:extLst>
      <p:ext uri="{BB962C8B-B14F-4D97-AF65-F5344CB8AC3E}">
        <p14:creationId xmlns:p14="http://schemas.microsoft.com/office/powerpoint/2010/main" val="45922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07730-18F0-491D-9509-3A936C86D70D}" type="datetimeFigureOut">
              <a:rPr lang="it-IT" smtClean="0"/>
              <a:t>17/10/2019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C0E2E-7A28-47E9-8BB8-82CD82E9C1CC}" type="slidenum">
              <a:rPr lang="it-IT" smtClean="0"/>
              <a:t>‹N›</a:t>
            </a:fld>
            <a:endParaRPr lang="it-IT"/>
          </a:p>
        </p:txBody>
      </p:sp>
    </p:spTree>
    <p:extLst>
      <p:ext uri="{BB962C8B-B14F-4D97-AF65-F5344CB8AC3E}">
        <p14:creationId xmlns:p14="http://schemas.microsoft.com/office/powerpoint/2010/main" val="225623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jpeg" /><Relationship Id="rId7" Type="http://schemas.openxmlformats.org/officeDocument/2006/relationships/image" Target="../media/image9.png" /><Relationship Id="rId2" Type="http://schemas.openxmlformats.org/officeDocument/2006/relationships/image" Target="../media/image4.jpeg" /><Relationship Id="rId1" Type="http://schemas.openxmlformats.org/officeDocument/2006/relationships/slideLayout" Target="../slideLayouts/slideLayout7.xml" /><Relationship Id="rId6" Type="http://schemas.openxmlformats.org/officeDocument/2006/relationships/image" Target="../media/image8.jpeg" /><Relationship Id="rId5" Type="http://schemas.openxmlformats.org/officeDocument/2006/relationships/image" Target="../media/image7.png" /><Relationship Id="rId4" Type="http://schemas.openxmlformats.org/officeDocument/2006/relationships/image" Target="../media/image6.png" /><Relationship Id="rId9" Type="http://schemas.openxmlformats.org/officeDocument/2006/relationships/image" Target="../media/image11.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850" y="0"/>
            <a:ext cx="10515600" cy="2756079"/>
          </a:xfrm>
        </p:spPr>
        <p:txBody>
          <a:bodyPr>
            <a:normAutofit/>
          </a:bodyPr>
          <a:lstStyle/>
          <a:p>
            <a:pPr algn="ctr"/>
            <a:r>
              <a:rPr lang="it-IT" sz="3600" b="1" dirty="0">
                <a:solidFill>
                  <a:srgbClr val="00B050"/>
                </a:solidFill>
                <a:effectLst>
                  <a:outerShdw blurRad="38100" dist="38100" dir="2700000" algn="tl">
                    <a:srgbClr val="000000">
                      <a:alpha val="43137"/>
                    </a:srgbClr>
                  </a:outerShdw>
                </a:effectLst>
              </a:rPr>
              <a:t>2019 CIRCULAR ECONOMY DEVELOPMENT  FORUM</a:t>
            </a:r>
            <a:br>
              <a:rPr lang="it-IT" sz="3600" b="1" dirty="0">
                <a:solidFill>
                  <a:srgbClr val="00B050"/>
                </a:solidFill>
                <a:effectLst>
                  <a:outerShdw blurRad="38100" dist="38100" dir="2700000" algn="tl">
                    <a:srgbClr val="000000">
                      <a:alpha val="43137"/>
                    </a:srgbClr>
                  </a:outerShdw>
                </a:effectLst>
              </a:rPr>
            </a:br>
            <a:r>
              <a:rPr lang="it-IT" sz="2400" b="1" dirty="0">
                <a:effectLst>
                  <a:outerShdw blurRad="38100" dist="38100" dir="2700000" algn="tl">
                    <a:srgbClr val="000000">
                      <a:alpha val="43137"/>
                    </a:srgbClr>
                  </a:outerShdw>
                </a:effectLst>
              </a:rPr>
              <a:t>Nanjing, </a:t>
            </a:r>
            <a:r>
              <a:rPr lang="it-IT" sz="2400" b="1" dirty="0" err="1">
                <a:effectLst>
                  <a:outerShdw blurRad="38100" dist="38100" dir="2700000" algn="tl">
                    <a:srgbClr val="000000">
                      <a:alpha val="43137"/>
                    </a:srgbClr>
                  </a:outerShdw>
                </a:effectLst>
              </a:rPr>
              <a:t>October</a:t>
            </a:r>
            <a:r>
              <a:rPr lang="it-IT" sz="2400" b="1" dirty="0">
                <a:effectLst>
                  <a:outerShdw blurRad="38100" dist="38100" dir="2700000" algn="tl">
                    <a:srgbClr val="000000">
                      <a:alpha val="43137"/>
                    </a:srgbClr>
                  </a:outerShdw>
                </a:effectLst>
              </a:rPr>
              <a:t> 20 2019</a:t>
            </a:r>
            <a:br>
              <a:rPr lang="it-IT" sz="2400" b="1" dirty="0">
                <a:effectLst>
                  <a:outerShdw blurRad="38100" dist="38100" dir="2700000" algn="tl">
                    <a:srgbClr val="000000">
                      <a:alpha val="43137"/>
                    </a:srgbClr>
                  </a:outerShdw>
                </a:effectLst>
              </a:rPr>
            </a:br>
            <a:br>
              <a:rPr lang="it-IT" sz="2400" dirty="0"/>
            </a:br>
            <a:br>
              <a:rPr lang="it-IT" sz="3600" dirty="0"/>
            </a:br>
            <a:endParaRPr lang="it-IT" sz="3600" b="1" dirty="0">
              <a:solidFill>
                <a:srgbClr val="00B050"/>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831850" y="2756079"/>
            <a:ext cx="10515600" cy="3333571"/>
          </a:xfrm>
        </p:spPr>
        <p:txBody>
          <a:bodyPr>
            <a:normAutofit fontScale="85000" lnSpcReduction="20000"/>
          </a:bodyPr>
          <a:lstStyle/>
          <a:p>
            <a:pPr algn="ctr"/>
            <a:r>
              <a:rPr lang="it-IT" sz="3300" b="1" dirty="0" err="1">
                <a:solidFill>
                  <a:srgbClr val="00B050"/>
                </a:solidFill>
                <a:effectLst>
                  <a:outerShdw blurRad="38100" dist="38100" dir="2700000" algn="tl">
                    <a:srgbClr val="000000">
                      <a:alpha val="43137"/>
                    </a:srgbClr>
                  </a:outerShdw>
                </a:effectLst>
              </a:rPr>
              <a:t>Perspectives</a:t>
            </a:r>
            <a:r>
              <a:rPr lang="it-IT" sz="3300" b="1" dirty="0">
                <a:solidFill>
                  <a:srgbClr val="00B050"/>
                </a:solidFill>
                <a:effectLst>
                  <a:outerShdw blurRad="38100" dist="38100" dir="2700000" algn="tl">
                    <a:srgbClr val="000000">
                      <a:alpha val="43137"/>
                    </a:srgbClr>
                  </a:outerShdw>
                </a:effectLst>
              </a:rPr>
              <a:t> and </a:t>
            </a:r>
            <a:r>
              <a:rPr lang="it-IT" sz="3300" b="1" dirty="0" err="1">
                <a:solidFill>
                  <a:srgbClr val="00B050"/>
                </a:solidFill>
                <a:effectLst>
                  <a:outerShdw blurRad="38100" dist="38100" dir="2700000" algn="tl">
                    <a:srgbClr val="000000">
                      <a:alpha val="43137"/>
                    </a:srgbClr>
                  </a:outerShdw>
                </a:effectLst>
              </a:rPr>
              <a:t>Barriers</a:t>
            </a:r>
            <a:r>
              <a:rPr lang="it-IT" sz="3300" b="1" dirty="0">
                <a:solidFill>
                  <a:srgbClr val="00B050"/>
                </a:solidFill>
                <a:effectLst>
                  <a:outerShdw blurRad="38100" dist="38100" dir="2700000" algn="tl">
                    <a:srgbClr val="000000">
                      <a:alpha val="43137"/>
                    </a:srgbClr>
                  </a:outerShdw>
                </a:effectLst>
              </a:rPr>
              <a:t> </a:t>
            </a:r>
          </a:p>
          <a:p>
            <a:pPr algn="ctr"/>
            <a:r>
              <a:rPr lang="it-IT" sz="3300" b="1" dirty="0">
                <a:solidFill>
                  <a:srgbClr val="00B050"/>
                </a:solidFill>
                <a:effectLst>
                  <a:outerShdw blurRad="38100" dist="38100" dir="2700000" algn="tl">
                    <a:srgbClr val="000000">
                      <a:alpha val="43137"/>
                    </a:srgbClr>
                  </a:outerShdw>
                </a:effectLst>
              </a:rPr>
              <a:t>of the </a:t>
            </a:r>
            <a:r>
              <a:rPr lang="it-IT" sz="3300" b="1" dirty="0" err="1">
                <a:solidFill>
                  <a:srgbClr val="00B050"/>
                </a:solidFill>
                <a:effectLst>
                  <a:outerShdw blurRad="38100" dist="38100" dir="2700000" algn="tl">
                    <a:srgbClr val="000000">
                      <a:alpha val="43137"/>
                    </a:srgbClr>
                  </a:outerShdw>
                </a:effectLst>
              </a:rPr>
              <a:t>Circular</a:t>
            </a:r>
            <a:r>
              <a:rPr lang="it-IT" sz="3300" b="1" dirty="0">
                <a:solidFill>
                  <a:srgbClr val="00B050"/>
                </a:solidFill>
                <a:effectLst>
                  <a:outerShdw blurRad="38100" dist="38100" dir="2700000" algn="tl">
                    <a:srgbClr val="000000">
                      <a:alpha val="43137"/>
                    </a:srgbClr>
                  </a:outerShdw>
                </a:effectLst>
              </a:rPr>
              <a:t> Economy Technologies in the Global Market</a:t>
            </a:r>
          </a:p>
          <a:p>
            <a:pPr algn="ctr"/>
            <a:r>
              <a:rPr lang="it-IT" sz="2800" b="1" dirty="0">
                <a:solidFill>
                  <a:srgbClr val="00B050"/>
                </a:solidFill>
                <a:effectLst>
                  <a:outerShdw blurRad="38100" dist="38100" dir="2700000" algn="tl">
                    <a:srgbClr val="000000">
                      <a:alpha val="43137"/>
                    </a:srgbClr>
                  </a:outerShdw>
                </a:effectLst>
              </a:rPr>
              <a:t>Corrado Clini</a:t>
            </a:r>
          </a:p>
          <a:p>
            <a:pPr algn="ctr"/>
            <a:endParaRPr lang="it-IT" sz="2800" b="1" dirty="0">
              <a:solidFill>
                <a:srgbClr val="00B050"/>
              </a:solidFill>
              <a:effectLst>
                <a:outerShdw blurRad="38100" dist="38100" dir="2700000" algn="tl">
                  <a:srgbClr val="000000">
                    <a:alpha val="43137"/>
                  </a:srgbClr>
                </a:outerShdw>
              </a:effectLst>
            </a:endParaRPr>
          </a:p>
          <a:p>
            <a:pPr algn="ctr"/>
            <a:r>
              <a:rPr lang="it-IT" sz="2100" b="1" dirty="0" err="1">
                <a:solidFill>
                  <a:srgbClr val="00B050"/>
                </a:solidFill>
                <a:effectLst>
                  <a:outerShdw blurRad="38100" dist="38100" dir="2700000" algn="tl">
                    <a:srgbClr val="000000">
                      <a:alpha val="43137"/>
                    </a:srgbClr>
                  </a:outerShdw>
                </a:effectLst>
              </a:rPr>
              <a:t>Former</a:t>
            </a:r>
            <a:r>
              <a:rPr lang="it-IT" sz="2100" b="1" dirty="0">
                <a:solidFill>
                  <a:srgbClr val="00B050"/>
                </a:solidFill>
                <a:effectLst>
                  <a:outerShdw blurRad="38100" dist="38100" dir="2700000" algn="tl">
                    <a:srgbClr val="000000">
                      <a:alpha val="43137"/>
                    </a:srgbClr>
                  </a:outerShdw>
                </a:effectLst>
              </a:rPr>
              <a:t> </a:t>
            </a:r>
            <a:r>
              <a:rPr lang="it-IT" sz="2100" b="1" dirty="0" err="1">
                <a:solidFill>
                  <a:srgbClr val="00B050"/>
                </a:solidFill>
                <a:effectLst>
                  <a:outerShdw blurRad="38100" dist="38100" dir="2700000" algn="tl">
                    <a:srgbClr val="000000">
                      <a:alpha val="43137"/>
                    </a:srgbClr>
                  </a:outerShdw>
                </a:effectLst>
              </a:rPr>
              <a:t>Minister</a:t>
            </a:r>
            <a:r>
              <a:rPr lang="it-IT" sz="2100" b="1" dirty="0">
                <a:solidFill>
                  <a:srgbClr val="00B050"/>
                </a:solidFill>
                <a:effectLst>
                  <a:outerShdw blurRad="38100" dist="38100" dir="2700000" algn="tl">
                    <a:srgbClr val="000000">
                      <a:alpha val="43137"/>
                    </a:srgbClr>
                  </a:outerShdw>
                </a:effectLst>
              </a:rPr>
              <a:t> for the Environment of </a:t>
            </a:r>
            <a:r>
              <a:rPr lang="it-IT" sz="2100" b="1" dirty="0" err="1">
                <a:solidFill>
                  <a:srgbClr val="00B050"/>
                </a:solidFill>
                <a:effectLst>
                  <a:outerShdw blurRad="38100" dist="38100" dir="2700000" algn="tl">
                    <a:srgbClr val="000000">
                      <a:alpha val="43137"/>
                    </a:srgbClr>
                  </a:outerShdw>
                </a:effectLst>
              </a:rPr>
              <a:t>Italy</a:t>
            </a:r>
            <a:endParaRPr lang="it-IT" sz="2100" b="1" dirty="0">
              <a:solidFill>
                <a:srgbClr val="00B050"/>
              </a:solidFill>
              <a:effectLst>
                <a:outerShdw blurRad="38100" dist="38100" dir="2700000" algn="tl">
                  <a:srgbClr val="000000">
                    <a:alpha val="43137"/>
                  </a:srgbClr>
                </a:outerShdw>
              </a:effectLst>
            </a:endParaRPr>
          </a:p>
          <a:p>
            <a:pPr algn="ctr"/>
            <a:r>
              <a:rPr lang="it-IT" sz="2100" b="1" dirty="0">
                <a:solidFill>
                  <a:srgbClr val="00B050"/>
                </a:solidFill>
                <a:effectLst>
                  <a:outerShdw blurRad="38100" dist="38100" dir="2700000" algn="tl">
                    <a:srgbClr val="000000">
                      <a:alpha val="43137"/>
                    </a:srgbClr>
                  </a:outerShdw>
                </a:effectLst>
              </a:rPr>
              <a:t>Senior Advisor Global Energy </a:t>
            </a:r>
            <a:r>
              <a:rPr lang="it-IT" sz="2100" b="1" dirty="0" err="1">
                <a:solidFill>
                  <a:srgbClr val="00B050"/>
                </a:solidFill>
                <a:effectLst>
                  <a:outerShdw blurRad="38100" dist="38100" dir="2700000" algn="tl">
                    <a:srgbClr val="000000">
                      <a:alpha val="43137"/>
                    </a:srgbClr>
                  </a:outerShdw>
                </a:effectLst>
              </a:rPr>
              <a:t>Interconnection</a:t>
            </a:r>
            <a:r>
              <a:rPr lang="it-IT" sz="2100" b="1" dirty="0">
                <a:solidFill>
                  <a:srgbClr val="00B050"/>
                </a:solidFill>
                <a:effectLst>
                  <a:outerShdw blurRad="38100" dist="38100" dir="2700000" algn="tl">
                    <a:srgbClr val="000000">
                      <a:alpha val="43137"/>
                    </a:srgbClr>
                  </a:outerShdw>
                </a:effectLst>
              </a:rPr>
              <a:t> Development and </a:t>
            </a:r>
            <a:r>
              <a:rPr lang="it-IT" sz="2100" b="1" dirty="0" err="1">
                <a:solidFill>
                  <a:srgbClr val="00B050"/>
                </a:solidFill>
                <a:effectLst>
                  <a:outerShdw blurRad="38100" dist="38100" dir="2700000" algn="tl">
                    <a:srgbClr val="000000">
                      <a:alpha val="43137"/>
                    </a:srgbClr>
                  </a:outerShdw>
                </a:effectLst>
              </a:rPr>
              <a:t>Cooperation</a:t>
            </a:r>
            <a:r>
              <a:rPr lang="it-IT" sz="2100" b="1" dirty="0">
                <a:solidFill>
                  <a:srgbClr val="00B050"/>
                </a:solidFill>
                <a:effectLst>
                  <a:outerShdw blurRad="38100" dist="38100" dir="2700000" algn="tl">
                    <a:srgbClr val="000000">
                      <a:alpha val="43137"/>
                    </a:srgbClr>
                  </a:outerShdw>
                </a:effectLst>
              </a:rPr>
              <a:t> Organization</a:t>
            </a:r>
          </a:p>
          <a:p>
            <a:pPr algn="ctr"/>
            <a:endParaRPr lang="it-IT" sz="2800" b="1" dirty="0">
              <a:solidFill>
                <a:srgbClr val="00B050"/>
              </a:solidFill>
              <a:effectLst>
                <a:outerShdw blurRad="38100" dist="38100" dir="2700000" algn="tl">
                  <a:srgbClr val="000000">
                    <a:alpha val="43137"/>
                  </a:srgbClr>
                </a:outerShdw>
              </a:effectLst>
            </a:endParaRPr>
          </a:p>
          <a:p>
            <a:pPr algn="ctr"/>
            <a:endParaRPr lang="it-IT" sz="2800" b="1" dirty="0">
              <a:solidFill>
                <a:srgbClr val="00B050"/>
              </a:solidFill>
              <a:effectLst>
                <a:outerShdw blurRad="38100" dist="38100" dir="2700000" algn="tl">
                  <a:srgbClr val="000000">
                    <a:alpha val="43137"/>
                  </a:srgbClr>
                </a:outerShdw>
              </a:effectLst>
            </a:endParaRPr>
          </a:p>
          <a:p>
            <a:pPr algn="ctr"/>
            <a:r>
              <a:rPr lang="it-IT" sz="2000" b="1" dirty="0">
                <a:solidFill>
                  <a:schemeClr val="tx1"/>
                </a:solidFill>
                <a:effectLst>
                  <a:outerShdw blurRad="38100" dist="38100" dir="2700000" algn="tl">
                    <a:srgbClr val="000000">
                      <a:alpha val="43137"/>
                    </a:srgbClr>
                  </a:outerShdw>
                </a:effectLst>
              </a:rPr>
              <a:t>(executive </a:t>
            </a:r>
            <a:r>
              <a:rPr lang="it-IT" sz="2000" b="1" dirty="0" err="1">
                <a:solidFill>
                  <a:schemeClr val="tx1"/>
                </a:solidFill>
                <a:effectLst>
                  <a:outerShdw blurRad="38100" dist="38100" dir="2700000" algn="tl">
                    <a:srgbClr val="000000">
                      <a:alpha val="43137"/>
                    </a:srgbClr>
                  </a:outerShdw>
                </a:effectLst>
              </a:rPr>
              <a:t>summary</a:t>
            </a:r>
            <a:r>
              <a:rPr lang="it-IT" sz="2000" b="1" dirty="0">
                <a:solidFill>
                  <a:schemeClr val="tx1"/>
                </a:solidFill>
                <a:effectLst>
                  <a:outerShdw blurRad="38100" dist="38100" dir="2700000" algn="tl">
                    <a:srgbClr val="000000">
                      <a:alpha val="43137"/>
                    </a:srgbClr>
                  </a:outerShdw>
                </a:effectLst>
              </a:rPr>
              <a:t>)</a:t>
            </a:r>
          </a:p>
          <a:p>
            <a:pPr algn="ctr"/>
            <a:endParaRPr lang="it-IT" sz="2800" dirty="0"/>
          </a:p>
        </p:txBody>
      </p:sp>
    </p:spTree>
    <p:extLst>
      <p:ext uri="{BB962C8B-B14F-4D97-AF65-F5344CB8AC3E}">
        <p14:creationId xmlns:p14="http://schemas.microsoft.com/office/powerpoint/2010/main" val="348306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988" y="735372"/>
            <a:ext cx="12080383" cy="6315960"/>
          </a:xfrm>
          <a:prstGeom prst="rect">
            <a:avLst/>
          </a:prstGeom>
        </p:spPr>
        <p:txBody>
          <a:bodyPr wrap="square">
            <a:spAutoFit/>
          </a:bodyPr>
          <a:lstStyle/>
          <a:p>
            <a:pPr algn="just">
              <a:lnSpc>
                <a:spcPct val="107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Heterogeneous polyolefin-based plastic represents over 65% of urban and industrial plastic waste, and it cannot be re-used in normal production processes, much less for injection moulding. This is the main reason of the pervasive plastics pollution of soil and rivers. </a:t>
            </a:r>
            <a:r>
              <a:rPr lang="it-IT"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Calibri" panose="020F0502020204030204" pitchFamily="34" charset="0"/>
              </a:rPr>
              <a:t>Thanks to the ROTEAX system – designed by  Italian company “PLAXTECH”- this materials can now be recovered, re-used and recycled. </a:t>
            </a:r>
            <a:r>
              <a:rPr lang="it-IT"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Calibri" panose="020F0502020204030204" pitchFamily="34" charset="0"/>
              </a:rPr>
              <a:t>This is a concrete and successfully implementation of </a:t>
            </a:r>
            <a:r>
              <a:rPr lang="en-GB" b="1" i="1" dirty="0">
                <a:latin typeface="Calibri" panose="020F0502020204030204" pitchFamily="34" charset="0"/>
                <a:ea typeface="Calibri" panose="020F0502020204030204" pitchFamily="34" charset="0"/>
                <a:cs typeface="Calibri" panose="020F0502020204030204" pitchFamily="34" charset="0"/>
              </a:rPr>
              <a:t>circular economy</a:t>
            </a:r>
            <a:r>
              <a:rPr lang="en-GB" dirty="0">
                <a:latin typeface="Calibri" panose="020F0502020204030204" pitchFamily="34" charset="0"/>
                <a:ea typeface="Calibri" panose="020F0502020204030204" pitchFamily="34" charset="0"/>
                <a:cs typeface="Calibri" panose="020F0502020204030204" pitchFamily="34" charset="0"/>
              </a:rPr>
              <a:t>. The most encouraging results have come from the production of so-called </a:t>
            </a:r>
            <a:r>
              <a:rPr lang="en-GB" b="1" i="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“green pallets”</a:t>
            </a:r>
            <a:r>
              <a:rPr lang="en-GB" i="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made entirely from recycled mixed plastic wastes.  </a:t>
            </a:r>
            <a:r>
              <a:rPr lang="it-IT"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endParaRPr lang="en-GB" b="1" i="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n-GB" b="1" i="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“green” pallets meet all the load specifications, last ten times longer than wooden pallets and, once their life cycle is over, can be processed anew with ROTEAX.</a:t>
            </a:r>
            <a:r>
              <a:rPr lang="it-IT" b="1" i="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GB" b="1" i="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mechanical features of these pallets are identical to those made of virgin homogeneous plastic using traditional technology, but the costs are significantly lower. </a:t>
            </a:r>
          </a:p>
          <a:p>
            <a:pPr algn="just">
              <a:lnSpc>
                <a:spcPct val="107000"/>
              </a:lnSpc>
              <a:spcAft>
                <a:spcPts val="0"/>
              </a:spcAft>
            </a:pPr>
            <a:r>
              <a:rPr lang="en-GB" b="1" i="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TWO MAIN BARRIERS HAVE BEEN OVERCOME  :  the quality  and the cost of CE products </a:t>
            </a:r>
          </a:p>
          <a:p>
            <a:pPr algn="just">
              <a:lnSpc>
                <a:spcPct val="107000"/>
              </a:lnSpc>
              <a:spcAft>
                <a:spcPts val="0"/>
              </a:spcAft>
            </a:pPr>
            <a:r>
              <a:rPr lang="en-GB" b="1" i="1" dirty="0">
                <a:latin typeface="Calibri" panose="020F0502020204030204" pitchFamily="34" charset="0"/>
                <a:ea typeface="Calibri" panose="020F0502020204030204" pitchFamily="34" charset="0"/>
                <a:cs typeface="Calibri" panose="020F0502020204030204" pitchFamily="34" charset="0"/>
              </a:rPr>
              <a:t>  </a:t>
            </a:r>
            <a:endParaRPr lang="it-IT" b="1"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In 2017 the Italian company PLAXTECH signed an agreement with JIANA Environmental Protection Science and Technology based  in </a:t>
            </a:r>
            <a:r>
              <a:rPr lang="en-GB" b="1" dirty="0" err="1">
                <a:latin typeface="Calibri" panose="020F0502020204030204" pitchFamily="34" charset="0"/>
                <a:ea typeface="Calibri" panose="020F0502020204030204" pitchFamily="34" charset="0"/>
                <a:cs typeface="Calibri" panose="020F0502020204030204" pitchFamily="34" charset="0"/>
              </a:rPr>
              <a:t>Dezhou</a:t>
            </a:r>
            <a:r>
              <a:rPr lang="en-GB" b="1" dirty="0">
                <a:latin typeface="Calibri" panose="020F0502020204030204" pitchFamily="34" charset="0"/>
                <a:ea typeface="Calibri" panose="020F0502020204030204" pitchFamily="34" charset="0"/>
                <a:cs typeface="Calibri" panose="020F0502020204030204" pitchFamily="34" charset="0"/>
              </a:rPr>
              <a:t>, Shandong, to develop the ROTEAX system in China. </a:t>
            </a:r>
            <a:endParaRPr lang="it-IT"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dirty="0">
                <a:latin typeface="Calibri" panose="020F0502020204030204" pitchFamily="34" charset="0"/>
                <a:ea typeface="Calibri" panose="020F0502020204030204" pitchFamily="34" charset="0"/>
                <a:cs typeface="Calibri" panose="020F0502020204030204" pitchFamily="34" charset="0"/>
              </a:rPr>
              <a:t>Thanks to the introduction of the ROTEAX system, the </a:t>
            </a:r>
            <a:r>
              <a:rPr lang="en-GB" dirty="0" err="1">
                <a:latin typeface="Calibri" panose="020F0502020204030204" pitchFamily="34" charset="0"/>
                <a:ea typeface="Calibri" panose="020F0502020204030204" pitchFamily="34" charset="0"/>
                <a:cs typeface="Calibri" panose="020F0502020204030204" pitchFamily="34" charset="0"/>
              </a:rPr>
              <a:t>Dezhou</a:t>
            </a:r>
            <a:r>
              <a:rPr lang="en-GB" dirty="0">
                <a:latin typeface="Calibri" panose="020F0502020204030204" pitchFamily="34" charset="0"/>
                <a:ea typeface="Calibri" panose="020F0502020204030204" pitchFamily="34" charset="0"/>
                <a:cs typeface="Calibri" panose="020F0502020204030204" pitchFamily="34" charset="0"/>
              </a:rPr>
              <a:t> project </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will enable  to build a waste plastic management model aimed at recycling and recovering plastic to produce eco-friendly items, beginning with pallets, in line with the Chinese law </a:t>
            </a:r>
            <a:r>
              <a:rPr lang="en-GB" dirty="0">
                <a:latin typeface="Calibri" panose="020F0502020204030204" pitchFamily="34" charset="0"/>
                <a:ea typeface="SimSun" panose="02010600030101010101" pitchFamily="2" charset="-122"/>
                <a:cs typeface="Calibri" panose="020F0502020204030204" pitchFamily="34" charset="0"/>
              </a:rPr>
              <a:t>for the Promotion of Circular Economy,</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is consistent with the objectives set with the ban on imported plastic waste in China since   January 1</a:t>
            </a:r>
            <a:r>
              <a:rPr lang="en-GB" baseline="30000" dirty="0">
                <a:latin typeface="Calibri" panose="020F0502020204030204" pitchFamily="34" charset="0"/>
                <a:ea typeface="SimSun" panose="02010600030101010101" pitchFamily="2" charset="-122"/>
                <a:cs typeface="Calibri" panose="020F0502020204030204" pitchFamily="34" charset="0"/>
              </a:rPr>
              <a:t>st</a:t>
            </a:r>
            <a:r>
              <a:rPr lang="en-GB" dirty="0">
                <a:latin typeface="Calibri" panose="020F0502020204030204" pitchFamily="34" charset="0"/>
                <a:ea typeface="SimSun" panose="02010600030101010101" pitchFamily="2" charset="-122"/>
                <a:cs typeface="Calibri" panose="020F0502020204030204" pitchFamily="34" charset="0"/>
              </a:rPr>
              <a:t> 2018.</a:t>
            </a:r>
            <a:r>
              <a:rPr lang="en-GB" dirty="0">
                <a:latin typeface="Calibri" panose="020F0502020204030204" pitchFamily="34" charset="0"/>
                <a:ea typeface="Calibri" panose="020F0502020204030204" pitchFamily="34" charset="0"/>
                <a:cs typeface="Calibri" panose="020F0502020204030204" pitchFamily="34"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b="1" dirty="0">
                <a:solidFill>
                  <a:srgbClr val="00B05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LAST BUT NOT LEAST, THE PRODUCTION OF RECYCLED PLASTIC PALLETS  WILL HELP TO MEET  THE  GROWING DEMAND TO REPLACE </a:t>
            </a:r>
            <a:r>
              <a:rPr lang="en-GB" b="1" dirty="0">
                <a:solidFill>
                  <a:srgbClr val="00B050"/>
                </a:solidFill>
                <a:effectLst>
                  <a:outerShdw blurRad="38100" dist="38100" dir="2700000" algn="tl">
                    <a:srgbClr val="000000">
                      <a:alpha val="43137"/>
                    </a:srgbClr>
                  </a:outerShdw>
                </a:effectLst>
              </a:rPr>
              <a:t>THE WOOD PALLETS  PRODUCED WITH NATURAL AND NON-RECYCLABLE RESOURCES. ( about 1,7 billion units expected </a:t>
            </a:r>
            <a:r>
              <a:rPr lang="en-GB" b="1" dirty="0">
                <a:solidFill>
                  <a:srgbClr val="00B05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in China by 2025) </a:t>
            </a:r>
            <a:endParaRPr lang="it-IT" b="1" dirty="0">
              <a:solidFill>
                <a:srgbClr val="00B050"/>
              </a:solidFill>
              <a:effectLst>
                <a:outerShdw blurRad="38100" dist="38100" dir="2700000" algn="tl">
                  <a:srgbClr val="000000">
                    <a:alpha val="43137"/>
                  </a:srgbClr>
                </a:outerShdw>
              </a:effectLst>
            </a:endParaRPr>
          </a:p>
        </p:txBody>
      </p:sp>
      <p:sp>
        <p:nvSpPr>
          <p:cNvPr id="3" name="Titolo 2"/>
          <p:cNvSpPr>
            <a:spLocks noGrp="1"/>
          </p:cNvSpPr>
          <p:nvPr>
            <p:ph type="title" idx="4294967295"/>
          </p:nvPr>
        </p:nvSpPr>
        <p:spPr>
          <a:xfrm>
            <a:off x="26988" y="0"/>
            <a:ext cx="12165012" cy="463550"/>
          </a:xfrm>
        </p:spPr>
        <p:txBody>
          <a:bodyPr>
            <a:normAutofit fontScale="90000"/>
          </a:bodyPr>
          <a:lstStyle/>
          <a:p>
            <a:pPr algn="ctr"/>
            <a:br>
              <a:rPr lang="it-IT" sz="2400" b="1" dirty="0">
                <a:solidFill>
                  <a:srgbClr val="002060"/>
                </a:solidFill>
                <a:effectLst>
                  <a:outerShdw blurRad="38100" dist="38100" dir="2700000" algn="tl">
                    <a:srgbClr val="000000">
                      <a:alpha val="43137"/>
                    </a:srgbClr>
                  </a:outerShdw>
                </a:effectLst>
              </a:rPr>
            </a:br>
            <a:br>
              <a:rPr lang="it-IT" sz="2400" b="1" dirty="0">
                <a:solidFill>
                  <a:srgbClr val="002060"/>
                </a:solidFill>
                <a:effectLst>
                  <a:outerShdw blurRad="38100" dist="38100" dir="2700000" algn="tl">
                    <a:srgbClr val="000000">
                      <a:alpha val="43137"/>
                    </a:srgbClr>
                  </a:outerShdw>
                </a:effectLst>
              </a:rPr>
            </a:br>
            <a:r>
              <a:rPr lang="it-IT" sz="2400" b="1" dirty="0">
                <a:solidFill>
                  <a:srgbClr val="00B050"/>
                </a:solidFill>
                <a:effectLst>
                  <a:outerShdw blurRad="38100" dist="38100" dir="2700000" algn="tl">
                    <a:srgbClr val="000000">
                      <a:alpha val="43137"/>
                    </a:srgbClr>
                  </a:outerShdw>
                </a:effectLst>
              </a:rPr>
              <a:t>THE  GREEN SILK ROAD  </a:t>
            </a:r>
            <a:br>
              <a:rPr lang="it-IT" sz="2400" b="1" dirty="0">
                <a:solidFill>
                  <a:srgbClr val="00B050"/>
                </a:solidFill>
                <a:effectLst>
                  <a:outerShdw blurRad="38100" dist="38100" dir="2700000" algn="tl">
                    <a:srgbClr val="000000">
                      <a:alpha val="43137"/>
                    </a:srgbClr>
                  </a:outerShdw>
                </a:effectLst>
              </a:rPr>
            </a:br>
            <a:r>
              <a:rPr lang="it-IT" sz="2400" b="1" dirty="0">
                <a:solidFill>
                  <a:srgbClr val="00B050"/>
                </a:solidFill>
                <a:effectLst>
                  <a:outerShdw blurRad="38100" dist="38100" dir="2700000" algn="tl">
                    <a:srgbClr val="000000">
                      <a:alpha val="43137"/>
                    </a:srgbClr>
                  </a:outerShdw>
                </a:effectLst>
              </a:rPr>
              <a:t>ITALY-CHINA CIRCULAR ECONOMY PROJECT  OVERCOMING THE BARRIERS  : The Green </a:t>
            </a:r>
            <a:r>
              <a:rPr lang="it-IT" sz="2400" b="1" dirty="0" err="1">
                <a:solidFill>
                  <a:srgbClr val="00B050"/>
                </a:solidFill>
                <a:effectLst>
                  <a:outerShdw blurRad="38100" dist="38100" dir="2700000" algn="tl">
                    <a:srgbClr val="000000">
                      <a:alpha val="43137"/>
                    </a:srgbClr>
                  </a:outerShdw>
                </a:effectLst>
              </a:rPr>
              <a:t>Pallets</a:t>
            </a:r>
            <a:br>
              <a:rPr lang="it-IT" sz="2400" b="1" dirty="0">
                <a:solidFill>
                  <a:srgbClr val="00B050"/>
                </a:solidFill>
                <a:effectLst>
                  <a:outerShdw blurRad="38100" dist="38100" dir="2700000" algn="tl">
                    <a:srgbClr val="000000">
                      <a:alpha val="43137"/>
                    </a:srgbClr>
                  </a:outerShdw>
                </a:effectLst>
              </a:rPr>
            </a:br>
            <a:endParaRPr lang="it-IT" sz="2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133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oteax plantex"/>
          <p:cNvPicPr/>
          <p:nvPr/>
        </p:nvPicPr>
        <p:blipFill>
          <a:blip r:embed="rId2">
            <a:extLst>
              <a:ext uri="{28A0092B-C50C-407E-A947-70E740481C1C}">
                <a14:useLocalDpi xmlns:a14="http://schemas.microsoft.com/office/drawing/2010/main" val="0"/>
              </a:ext>
            </a:extLst>
          </a:blip>
          <a:srcRect/>
          <a:stretch>
            <a:fillRect/>
          </a:stretch>
        </p:blipFill>
        <p:spPr bwMode="auto">
          <a:xfrm>
            <a:off x="0" y="940158"/>
            <a:ext cx="7212169" cy="5917842"/>
          </a:xfrm>
          <a:prstGeom prst="rect">
            <a:avLst/>
          </a:prstGeom>
          <a:noFill/>
          <a:ln>
            <a:noFill/>
          </a:ln>
        </p:spPr>
      </p:pic>
      <p:pic>
        <p:nvPicPr>
          <p:cNvPr id="1028" name="Picture 4" descr="Image result for plaxtech cina"/>
          <p:cNvPicPr>
            <a:picLocks noChangeAspect="1" noChangeArrowheads="1"/>
          </p:cNvPicPr>
          <p:nvPr/>
        </p:nvPicPr>
        <p:blipFill rotWithShape="1">
          <a:blip r:embed="rId3">
            <a:extLst>
              <a:ext uri="{28A0092B-C50C-407E-A947-70E740481C1C}">
                <a14:useLocalDpi xmlns:a14="http://schemas.microsoft.com/office/drawing/2010/main" val="0"/>
              </a:ext>
            </a:extLst>
          </a:blip>
          <a:srcRect l="12673" t="9413" b="47087"/>
          <a:stretch/>
        </p:blipFill>
        <p:spPr bwMode="auto">
          <a:xfrm>
            <a:off x="7212169" y="2820473"/>
            <a:ext cx="4979831" cy="1593440"/>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p:cNvPicPr/>
          <p:nvPr/>
        </p:nvPicPr>
        <p:blipFill rotWithShape="1">
          <a:blip r:embed="rId4"/>
          <a:srcRect l="27459" t="48082" r="51095" b="29737"/>
          <a:stretch/>
        </p:blipFill>
        <p:spPr bwMode="auto">
          <a:xfrm>
            <a:off x="7212166" y="4585252"/>
            <a:ext cx="4979831" cy="2272748"/>
          </a:xfrm>
          <a:prstGeom prst="rect">
            <a:avLst/>
          </a:prstGeom>
          <a:ln>
            <a:noFill/>
          </a:ln>
          <a:extLst>
            <a:ext uri="{53640926-AAD7-44D8-BBD7-CCE9431645EC}">
              <a14:shadowObscured xmlns:a14="http://schemas.microsoft.com/office/drawing/2010/main"/>
            </a:ext>
          </a:extLst>
        </p:spPr>
      </p:pic>
      <p:sp>
        <p:nvSpPr>
          <p:cNvPr id="16" name="Freccia in giù 15"/>
          <p:cNvSpPr/>
          <p:nvPr/>
        </p:nvSpPr>
        <p:spPr>
          <a:xfrm>
            <a:off x="9702081" y="380892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Immagine 20"/>
          <p:cNvPicPr/>
          <p:nvPr/>
        </p:nvPicPr>
        <p:blipFill rotWithShape="1">
          <a:blip r:embed="rId5"/>
          <a:srcRect l="26195" t="55729" r="51975" b="28248"/>
          <a:stretch/>
        </p:blipFill>
        <p:spPr bwMode="auto">
          <a:xfrm>
            <a:off x="7212165" y="931193"/>
            <a:ext cx="4979831" cy="1741359"/>
          </a:xfrm>
          <a:prstGeom prst="rect">
            <a:avLst/>
          </a:prstGeom>
          <a:ln>
            <a:noFill/>
          </a:ln>
          <a:extLst>
            <a:ext uri="{53640926-AAD7-44D8-BBD7-CCE9431645EC}">
              <a14:shadowObscured xmlns:a14="http://schemas.microsoft.com/office/drawing/2010/main"/>
            </a:ext>
          </a:extLst>
        </p:spPr>
      </p:pic>
      <p:sp>
        <p:nvSpPr>
          <p:cNvPr id="18" name="Freccia in giù 17"/>
          <p:cNvSpPr/>
          <p:nvPr/>
        </p:nvSpPr>
        <p:spPr>
          <a:xfrm>
            <a:off x="10779617" y="2395470"/>
            <a:ext cx="57954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a:off x="8917415" y="218334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magine 23" descr="Image result for plaxtech cina"/>
          <p:cNvPicPr/>
          <p:nvPr/>
        </p:nvPicPr>
        <p:blipFill rotWithShape="1">
          <a:blip r:embed="rId6">
            <a:extLst>
              <a:ext uri="{28A0092B-C50C-407E-A947-70E740481C1C}">
                <a14:useLocalDpi xmlns:a14="http://schemas.microsoft.com/office/drawing/2010/main" val="0"/>
              </a:ext>
            </a:extLst>
          </a:blip>
          <a:srcRect l="55627" t="8282" r="5564" b="74057"/>
          <a:stretch/>
        </p:blipFill>
        <p:spPr bwMode="auto">
          <a:xfrm>
            <a:off x="7212165" y="0"/>
            <a:ext cx="3074700" cy="779358"/>
          </a:xfrm>
          <a:prstGeom prst="rect">
            <a:avLst/>
          </a:prstGeom>
          <a:noFill/>
          <a:ln>
            <a:noFill/>
          </a:ln>
          <a:extLst>
            <a:ext uri="{53640926-AAD7-44D8-BBD7-CCE9431645EC}">
              <a14:shadowObscured xmlns:a14="http://schemas.microsoft.com/office/drawing/2010/main"/>
            </a:ext>
          </a:extLst>
        </p:spPr>
      </p:pic>
      <p:pic>
        <p:nvPicPr>
          <p:cNvPr id="25" name="Immagine 24" descr="Image result for plaxtech cina"/>
          <p:cNvPicPr/>
          <p:nvPr/>
        </p:nvPicPr>
        <p:blipFill rotWithShape="1">
          <a:blip r:embed="rId6">
            <a:extLst>
              <a:ext uri="{28A0092B-C50C-407E-A947-70E740481C1C}">
                <a14:useLocalDpi xmlns:a14="http://schemas.microsoft.com/office/drawing/2010/main" val="0"/>
              </a:ext>
            </a:extLst>
          </a:blip>
          <a:srcRect l="56465" t="32024" r="4678" b="54001"/>
          <a:stretch/>
        </p:blipFill>
        <p:spPr bwMode="auto">
          <a:xfrm>
            <a:off x="1759099" y="0"/>
            <a:ext cx="2627358" cy="779358"/>
          </a:xfrm>
          <a:prstGeom prst="rect">
            <a:avLst/>
          </a:prstGeom>
          <a:noFill/>
          <a:ln>
            <a:noFill/>
          </a:ln>
          <a:extLst>
            <a:ext uri="{53640926-AAD7-44D8-BBD7-CCE9431645EC}">
              <a14:shadowObscured xmlns:a14="http://schemas.microsoft.com/office/drawing/2010/main"/>
            </a:ext>
          </a:extLst>
        </p:spPr>
      </p:pic>
      <p:pic>
        <p:nvPicPr>
          <p:cNvPr id="26" name="Immagine 25"/>
          <p:cNvPicPr/>
          <p:nvPr/>
        </p:nvPicPr>
        <p:blipFill rotWithShape="1">
          <a:blip r:embed="rId7"/>
          <a:srcRect l="15623" t="39158" r="62253" b="40450"/>
          <a:stretch/>
        </p:blipFill>
        <p:spPr bwMode="auto">
          <a:xfrm>
            <a:off x="4386457" y="0"/>
            <a:ext cx="2825708" cy="779358"/>
          </a:xfrm>
          <a:prstGeom prst="rect">
            <a:avLst/>
          </a:prstGeom>
          <a:ln>
            <a:noFill/>
          </a:ln>
          <a:extLst>
            <a:ext uri="{53640926-AAD7-44D8-BBD7-CCE9431645EC}">
              <a14:shadowObscured xmlns:a14="http://schemas.microsoft.com/office/drawing/2010/main"/>
            </a:ext>
          </a:extLst>
        </p:spPr>
      </p:pic>
      <p:pic>
        <p:nvPicPr>
          <p:cNvPr id="28" name="Immagine 27"/>
          <p:cNvPicPr/>
          <p:nvPr/>
        </p:nvPicPr>
        <p:blipFill rotWithShape="1">
          <a:blip r:embed="rId8"/>
          <a:srcRect l="55111" t="21871" r="30146" b="73589"/>
          <a:stretch/>
        </p:blipFill>
        <p:spPr bwMode="auto">
          <a:xfrm>
            <a:off x="10286865" y="1"/>
            <a:ext cx="1905135" cy="779356"/>
          </a:xfrm>
          <a:prstGeom prst="rect">
            <a:avLst/>
          </a:prstGeom>
          <a:ln>
            <a:noFill/>
          </a:ln>
          <a:extLst>
            <a:ext uri="{53640926-AAD7-44D8-BBD7-CCE9431645EC}">
              <a14:shadowObscured xmlns:a14="http://schemas.microsoft.com/office/drawing/2010/main"/>
            </a:ext>
          </a:extLst>
        </p:spPr>
      </p:pic>
      <p:pic>
        <p:nvPicPr>
          <p:cNvPr id="29" name="Immagine 28"/>
          <p:cNvPicPr/>
          <p:nvPr/>
        </p:nvPicPr>
        <p:blipFill rotWithShape="1">
          <a:blip r:embed="rId9"/>
          <a:srcRect l="55289" t="16939" r="30146" b="77973"/>
          <a:stretch/>
        </p:blipFill>
        <p:spPr bwMode="auto">
          <a:xfrm>
            <a:off x="0" y="0"/>
            <a:ext cx="1759095" cy="7793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630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1709738"/>
            <a:ext cx="12192000" cy="2852737"/>
          </a:xfrm>
        </p:spPr>
        <p:txBody>
          <a:bodyPr>
            <a:normAutofit/>
          </a:bodyPr>
          <a:lstStyle/>
          <a:p>
            <a:pPr algn="ctr"/>
            <a:r>
              <a:rPr lang="it-IT" sz="2800" b="1" dirty="0">
                <a:solidFill>
                  <a:srgbClr val="00B050"/>
                </a:solidFill>
                <a:effectLst>
                  <a:outerShdw blurRad="38100" dist="38100" dir="2700000" algn="tl">
                    <a:srgbClr val="000000">
                      <a:alpha val="43137"/>
                    </a:srgbClr>
                  </a:outerShdw>
                </a:effectLst>
              </a:rPr>
              <a:t>THANK YOU VERY MUCH  </a:t>
            </a:r>
            <a:br>
              <a:rPr lang="it-IT" sz="2800" b="1" dirty="0">
                <a:solidFill>
                  <a:srgbClr val="00B050"/>
                </a:solidFill>
                <a:effectLst>
                  <a:outerShdw blurRad="38100" dist="38100" dir="2700000" algn="tl">
                    <a:srgbClr val="000000">
                      <a:alpha val="43137"/>
                    </a:srgbClr>
                  </a:outerShdw>
                </a:effectLst>
              </a:rPr>
            </a:br>
            <a:br>
              <a:rPr lang="it-IT" sz="2800" b="1" dirty="0">
                <a:solidFill>
                  <a:srgbClr val="00B050"/>
                </a:solidFill>
                <a:effectLst>
                  <a:outerShdw blurRad="38100" dist="38100" dir="2700000" algn="tl">
                    <a:srgbClr val="000000">
                      <a:alpha val="43137"/>
                    </a:srgbClr>
                  </a:outerShdw>
                </a:effectLst>
              </a:rPr>
            </a:br>
            <a:r>
              <a:rPr lang="it-IT" sz="2400" b="1" dirty="0">
                <a:solidFill>
                  <a:srgbClr val="00B050"/>
                </a:solidFill>
                <a:effectLst>
                  <a:outerShdw blurRad="38100" dist="38100" dir="2700000" algn="tl">
                    <a:srgbClr val="000000">
                      <a:alpha val="43137"/>
                    </a:srgbClr>
                  </a:outerShdw>
                </a:effectLst>
              </a:rPr>
              <a:t>WISH GOOD WORK AND GOOD LUCK TO CHINA ASSOCIATION OF CIRCULAR ECONOMY</a:t>
            </a:r>
          </a:p>
        </p:txBody>
      </p:sp>
    </p:spTree>
    <p:extLst>
      <p:ext uri="{BB962C8B-B14F-4D97-AF65-F5344CB8AC3E}">
        <p14:creationId xmlns:p14="http://schemas.microsoft.com/office/powerpoint/2010/main" val="130732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7335780"/>
          </a:xfrm>
          <a:prstGeom prst="rect">
            <a:avLst/>
          </a:prstGeom>
        </p:spPr>
        <p:txBody>
          <a:bodyPr wrap="square">
            <a:spAutoFit/>
          </a:bodyPr>
          <a:lstStyle/>
          <a:p>
            <a:pPr algn="ctr"/>
            <a:r>
              <a:rPr lang="en-US" sz="2000" b="1" dirty="0"/>
              <a:t>FROM LINEAR TO CIRCULAR ECONOMY </a:t>
            </a:r>
          </a:p>
          <a:p>
            <a:pPr algn="just"/>
            <a:endParaRPr lang="en-US" sz="2000" b="1" dirty="0"/>
          </a:p>
          <a:p>
            <a:pPr algn="just"/>
            <a:r>
              <a:rPr lang="en-US" sz="2000" b="1" dirty="0"/>
              <a:t>The linear model of production and consumption  - </a:t>
            </a:r>
            <a:r>
              <a:rPr lang="en-US" sz="2000" b="1" i="1" dirty="0"/>
              <a:t>take</a:t>
            </a:r>
            <a:r>
              <a:rPr lang="en-US" sz="2000" b="1" dirty="0"/>
              <a:t>, </a:t>
            </a:r>
            <a:r>
              <a:rPr lang="en-US" sz="2000" b="1" i="1" dirty="0"/>
              <a:t>make</a:t>
            </a:r>
            <a:r>
              <a:rPr lang="en-US" sz="2000" b="1" dirty="0"/>
              <a:t>, and </a:t>
            </a:r>
            <a:r>
              <a:rPr lang="en-US" sz="2000" b="1" i="1" dirty="0"/>
              <a:t>dispose </a:t>
            </a:r>
            <a:r>
              <a:rPr lang="en-US" sz="2000" b="1" dirty="0"/>
              <a:t>–  has dominated the economic development and growth narrative since the beginning of the  Third Industrial Revolution.</a:t>
            </a:r>
          </a:p>
          <a:p>
            <a:pPr algn="just"/>
            <a:r>
              <a:rPr lang="en-US" dirty="0"/>
              <a:t>Linear economic thinking fails to tackle the threats of resource scarcity and environmental degradation while traditional indicators do not incorporate upfront environmental damage and environmental externalities. </a:t>
            </a:r>
          </a:p>
          <a:p>
            <a:pPr algn="just"/>
            <a:r>
              <a:rPr lang="en-US" dirty="0"/>
              <a:t>According to the International Resource Panel Report, global material resource usage, which was nearing 90 billion </a:t>
            </a:r>
            <a:r>
              <a:rPr lang="en-US" dirty="0" err="1"/>
              <a:t>tonnes</a:t>
            </a:r>
            <a:r>
              <a:rPr lang="en-US" dirty="0"/>
              <a:t> in 2017, is forecast to double between 2015 and 2050. “Resource efficiency policies and initiatives can cut resource usage by 26 per cent and reduce greenhouse gas emissions by an additional 15-20 per cent, by 2050”</a:t>
            </a:r>
          </a:p>
          <a:p>
            <a:pPr algn="just"/>
            <a:r>
              <a:rPr lang="en-US" sz="1400" dirty="0"/>
              <a:t>( </a:t>
            </a:r>
            <a:r>
              <a:rPr lang="en-US" sz="1400" b="1" dirty="0"/>
              <a:t>A. </a:t>
            </a:r>
            <a:r>
              <a:rPr lang="en-US" sz="1400" b="1" dirty="0" err="1"/>
              <a:t>Marieni</a:t>
            </a:r>
            <a:r>
              <a:rPr lang="en-US" sz="1400" b="1" dirty="0"/>
              <a:t>, Innovation and Circular Economy Policies. Understanding the Scope of Reinforced EU China Environmental Partnership across the Eurasian landmass, 2019.)</a:t>
            </a:r>
          </a:p>
          <a:p>
            <a:pPr algn="just"/>
            <a:endParaRPr lang="en-US" sz="2000" b="1" dirty="0"/>
          </a:p>
          <a:p>
            <a:pPr algn="just"/>
            <a:r>
              <a:rPr lang="en-US" sz="2000" b="1" dirty="0"/>
              <a:t>The linear economy has to change.</a:t>
            </a:r>
          </a:p>
          <a:p>
            <a:pPr algn="just"/>
            <a:r>
              <a:rPr lang="en-US" dirty="0"/>
              <a:t>We must transform all the elements of the take-make-waste system: how we manage resources, how we make and use products, and what we do with the materials afterwards. Only then can we create a thriving economy that can benefit everyone within the limits of our planet.</a:t>
            </a:r>
          </a:p>
          <a:p>
            <a:pPr algn="just"/>
            <a:r>
              <a:rPr lang="en-US" dirty="0"/>
              <a:t>Shifting the system involves everyone and everything: businesses, governments, and individuals; our cities, our products, and our jobs. By designing out waste and pollution, keeping products and materials in use, and regenerating natural systems we can reinvent everything. It’s a new way to design, make, and use things within planetary boundaries</a:t>
            </a:r>
            <a:endParaRPr lang="en-US" b="1" dirty="0"/>
          </a:p>
          <a:p>
            <a:r>
              <a:rPr lang="en-US" sz="2000" b="1" cap="all" dirty="0"/>
              <a:t>IT’S CALLED THE CIRCULAR ECONOMY</a:t>
            </a:r>
          </a:p>
          <a:p>
            <a:r>
              <a:rPr lang="en-US" sz="1400" b="1" cap="all" dirty="0"/>
              <a:t>(Ellen MacArthur </a:t>
            </a:r>
            <a:r>
              <a:rPr lang="en-US" sz="1400" b="1" dirty="0"/>
              <a:t>Foundation</a:t>
            </a:r>
            <a:r>
              <a:rPr lang="en-US" sz="1400" b="1" cap="all" dirty="0"/>
              <a:t>, 2019)</a:t>
            </a:r>
          </a:p>
          <a:p>
            <a:r>
              <a:rPr lang="en-US" sz="1200" dirty="0"/>
              <a:t>.</a:t>
            </a:r>
          </a:p>
          <a:p>
            <a:pPr algn="just"/>
            <a:r>
              <a:rPr lang="en-US" sz="2000" b="1" dirty="0"/>
              <a:t>More than consolidate the resource base of the country, circular economy becomes </a:t>
            </a:r>
            <a:r>
              <a:rPr lang="en-US" sz="2000" b="1" i="1" dirty="0"/>
              <a:t>de facto </a:t>
            </a:r>
            <a:r>
              <a:rPr lang="en-US" sz="2000" b="1" dirty="0"/>
              <a:t>an alternative model for a more economic development</a:t>
            </a:r>
            <a:r>
              <a:rPr lang="en-US" sz="2000" dirty="0"/>
              <a:t> </a:t>
            </a:r>
          </a:p>
          <a:p>
            <a:r>
              <a:rPr lang="en-US" sz="1400" b="1" dirty="0"/>
              <a:t>(</a:t>
            </a:r>
            <a:r>
              <a:rPr lang="en-US" sz="1400" b="1" dirty="0" err="1"/>
              <a:t>Xie</a:t>
            </a:r>
            <a:r>
              <a:rPr lang="en-US" sz="1400" b="1" dirty="0"/>
              <a:t> </a:t>
            </a:r>
            <a:r>
              <a:rPr lang="en-US" sz="1400" b="1" dirty="0" err="1"/>
              <a:t>Zhenhua</a:t>
            </a:r>
            <a:r>
              <a:rPr lang="en-US" sz="1400" b="1" dirty="0"/>
              <a:t>, 2014).</a:t>
            </a:r>
          </a:p>
          <a:p>
            <a:pPr algn="just"/>
            <a:endParaRPr lang="it-IT" b="1" dirty="0"/>
          </a:p>
        </p:txBody>
      </p:sp>
    </p:spTree>
    <p:extLst>
      <p:ext uri="{BB962C8B-B14F-4D97-AF65-F5344CB8AC3E}">
        <p14:creationId xmlns:p14="http://schemas.microsoft.com/office/powerpoint/2010/main" val="223740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9085" t="34735" r="28486" b="14768"/>
          <a:stretch/>
        </p:blipFill>
        <p:spPr>
          <a:xfrm>
            <a:off x="437883" y="296215"/>
            <a:ext cx="10959920" cy="5871644"/>
          </a:xfrm>
          <a:prstGeom prst="rect">
            <a:avLst/>
          </a:prstGeom>
          <a:ln w="19050">
            <a:solidFill>
              <a:srgbClr val="0070C0"/>
            </a:solidFill>
          </a:ln>
        </p:spPr>
      </p:pic>
    </p:spTree>
    <p:extLst>
      <p:ext uri="{BB962C8B-B14F-4D97-AF65-F5344CB8AC3E}">
        <p14:creationId xmlns:p14="http://schemas.microsoft.com/office/powerpoint/2010/main" val="17945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7848302"/>
          </a:xfrm>
          <a:prstGeom prst="rect">
            <a:avLst/>
          </a:prstGeom>
        </p:spPr>
        <p:txBody>
          <a:bodyPr wrap="square">
            <a:spAutoFit/>
          </a:bodyPr>
          <a:lstStyle/>
          <a:p>
            <a:pPr algn="ctr"/>
            <a:r>
              <a:rPr lang="en-US" sz="2400" b="1" dirty="0">
                <a:solidFill>
                  <a:srgbClr val="002060"/>
                </a:solidFill>
                <a:effectLst>
                  <a:outerShdw blurRad="38100" dist="38100" dir="2700000" algn="tl">
                    <a:srgbClr val="000000">
                      <a:alpha val="43137"/>
                    </a:srgbClr>
                  </a:outerShdw>
                </a:effectLst>
              </a:rPr>
              <a:t>EUROPEAN CIRCULAR ECONOMY ACTION PLAN </a:t>
            </a:r>
          </a:p>
          <a:p>
            <a:pPr algn="ctr"/>
            <a:r>
              <a:rPr lang="en-US" sz="2000" b="1" dirty="0"/>
              <a:t>Progress and Barriers</a:t>
            </a:r>
          </a:p>
          <a:p>
            <a:pPr algn="just"/>
            <a:endParaRPr lang="en-US" dirty="0"/>
          </a:p>
          <a:p>
            <a:pPr algn="just"/>
            <a:r>
              <a:rPr lang="en-US" dirty="0"/>
              <a:t>In 2015, the European Commission adopted an ambitious Circular Economy Action Plan with the aim to accelerate Europe's transition towards a circular economy.  The 54 actions under the action plan cover all the stages of industrial value and supply chains. They are targeted at “closing the loop” of product life-cycles and include measures to develop new market outlets for secondary raw materials.  The Action Plan is a balanced mix of voluntary initiatives and regulatory actions </a:t>
            </a:r>
          </a:p>
          <a:p>
            <a:pPr algn="just"/>
            <a:r>
              <a:rPr lang="en-US" dirty="0"/>
              <a:t>•   sectorial actions on plastics, food waste, critical raw materials, construction and demolition, biomass and </a:t>
            </a:r>
            <a:r>
              <a:rPr lang="en-US" dirty="0" err="1"/>
              <a:t>biobased</a:t>
            </a:r>
            <a:r>
              <a:rPr lang="en-US" dirty="0"/>
              <a:t> materials, innovation and investments, monitoring </a:t>
            </a:r>
            <a:r>
              <a:rPr lang="it-IT" dirty="0"/>
              <a:t>and </a:t>
            </a:r>
            <a:r>
              <a:rPr lang="it-IT" dirty="0" err="1"/>
              <a:t>evaluation</a:t>
            </a:r>
            <a:r>
              <a:rPr lang="it-IT" dirty="0"/>
              <a:t>;</a:t>
            </a:r>
          </a:p>
          <a:p>
            <a:pPr algn="just"/>
            <a:r>
              <a:rPr lang="en-US" dirty="0"/>
              <a:t>•   guidance on circular economy in the form of Best Available Techniques reference documents (BREFs) covering a first package of key industrial sectors</a:t>
            </a:r>
          </a:p>
          <a:p>
            <a:pPr marL="285750" indent="-285750" algn="just">
              <a:buFont typeface="Arial" panose="020B0604020202020204" pitchFamily="34" charset="0"/>
              <a:buChar char="•"/>
            </a:pPr>
            <a:r>
              <a:rPr lang="en-US" dirty="0"/>
              <a:t>Eco-design directive and Plastics Strategy</a:t>
            </a:r>
          </a:p>
          <a:p>
            <a:pPr algn="just"/>
            <a:endParaRPr lang="en-US" u="sng" dirty="0"/>
          </a:p>
          <a:p>
            <a:pPr algn="just"/>
            <a:r>
              <a:rPr lang="en-US" sz="2000" u="sng" dirty="0"/>
              <a:t>Nevertheless, despite the remarkable acceleration, the transition </a:t>
            </a:r>
            <a:r>
              <a:rPr lang="en-US" sz="2000" u="sng" dirty="0">
                <a:ea typeface="SimSun" panose="02010600030101010101" pitchFamily="2" charset="-122"/>
                <a:cs typeface="Times New Roman" panose="02020603050405020304" pitchFamily="18" charset="0"/>
              </a:rPr>
              <a:t> from linear to circular economy  is not easy. </a:t>
            </a:r>
          </a:p>
          <a:p>
            <a:pPr algn="just"/>
            <a:r>
              <a:rPr lang="en-US" sz="2000" u="sng" dirty="0">
                <a:ea typeface="SimSun" panose="02010600030101010101" pitchFamily="2" charset="-122"/>
                <a:cs typeface="Times New Roman" panose="02020603050405020304" pitchFamily="18" charset="0"/>
              </a:rPr>
              <a:t>Many recent studies on the progress of CE in Europe have highlighted  numerous obstacles and barriers :</a:t>
            </a:r>
          </a:p>
          <a:p>
            <a:pPr algn="just"/>
            <a:endParaRPr lang="en-US" sz="2000" u="sng" dirty="0">
              <a:ea typeface="SimSun" panose="02010600030101010101" pitchFamily="2" charset="-122"/>
              <a:cs typeface="Times New Roman" panose="02020603050405020304" pitchFamily="18" charset="0"/>
            </a:endParaRPr>
          </a:p>
          <a:p>
            <a:pPr marL="342900" indent="-342900" algn="just">
              <a:buFont typeface="Wingdings" panose="05000000000000000000" pitchFamily="2" charset="2"/>
              <a:buChar char="ü"/>
            </a:pPr>
            <a:r>
              <a:rPr lang="en-US" b="1" dirty="0"/>
              <a:t>Obstructing laws and regulations, mainly taxation and waste management;</a:t>
            </a:r>
          </a:p>
          <a:p>
            <a:pPr marL="342900" indent="-342900" algn="just">
              <a:buFont typeface="Wingdings" panose="05000000000000000000" pitchFamily="2" charset="2"/>
              <a:buChar char="ü"/>
            </a:pPr>
            <a:r>
              <a:rPr lang="en-US" b="1" dirty="0"/>
              <a:t>High </a:t>
            </a:r>
            <a:r>
              <a:rPr lang="en-US" b="1" dirty="0">
                <a:ea typeface="SimSun" panose="02010600030101010101" pitchFamily="2" charset="-122"/>
                <a:cs typeface="Times New Roman" panose="02020603050405020304" pitchFamily="18" charset="0"/>
              </a:rPr>
              <a:t>upfront investment costs  of building  circular economy  business models, </a:t>
            </a:r>
            <a:r>
              <a:rPr lang="en-US" b="1" dirty="0" err="1">
                <a:ea typeface="SimSun" panose="02010600030101010101" pitchFamily="2" charset="-122"/>
                <a:cs typeface="Times New Roman" panose="02020603050405020304" pitchFamily="18" charset="0"/>
              </a:rPr>
              <a:t>wich</a:t>
            </a:r>
            <a:r>
              <a:rPr lang="en-US" b="1" dirty="0">
                <a:ea typeface="SimSun" panose="02010600030101010101" pitchFamily="2" charset="-122"/>
                <a:cs typeface="Times New Roman" panose="02020603050405020304" pitchFamily="18" charset="0"/>
              </a:rPr>
              <a:t> in turn reward linear models;</a:t>
            </a:r>
          </a:p>
          <a:p>
            <a:pPr marL="342900" indent="-342900" algn="just">
              <a:buFont typeface="Wingdings" panose="05000000000000000000" pitchFamily="2" charset="2"/>
              <a:buChar char="ü"/>
            </a:pPr>
            <a:r>
              <a:rPr lang="en-US" b="1" dirty="0">
                <a:ea typeface="SimSun" panose="02010600030101010101" pitchFamily="2" charset="-122"/>
                <a:cs typeface="Times New Roman" panose="02020603050405020304" pitchFamily="18" charset="0"/>
              </a:rPr>
              <a:t>The high costs of secondary raw materials  compared to  the  lower costs of  many virgin materials,  “ prevent </a:t>
            </a:r>
            <a:r>
              <a:rPr lang="en-US" b="1" dirty="0"/>
              <a:t>CE products to outcompete their linear equivalents” (</a:t>
            </a:r>
            <a:r>
              <a:rPr lang="en-US" dirty="0"/>
              <a:t>Mont et al</a:t>
            </a:r>
            <a:r>
              <a:rPr lang="en-US" dirty="0">
                <a:ea typeface="SimSun" panose="02010600030101010101" pitchFamily="2" charset="-122"/>
                <a:cs typeface="Times New Roman" panose="02020603050405020304" pitchFamily="18" charset="0"/>
              </a:rPr>
              <a:t>. “</a:t>
            </a:r>
            <a:r>
              <a:rPr lang="en-US" dirty="0"/>
              <a:t>Business model innovation for a Circular Economy”, 2017)</a:t>
            </a:r>
            <a:r>
              <a:rPr lang="en-US" b="1" dirty="0"/>
              <a:t>; </a:t>
            </a:r>
          </a:p>
          <a:p>
            <a:pPr marL="342900" indent="-342900" algn="just">
              <a:buFont typeface="Wingdings" panose="05000000000000000000" pitchFamily="2" charset="2"/>
              <a:buChar char="ü"/>
            </a:pPr>
            <a:r>
              <a:rPr lang="en-US" b="1" dirty="0">
                <a:ea typeface="SimSun" panose="02010600030101010101" pitchFamily="2" charset="-122"/>
                <a:cs typeface="Times New Roman" panose="02020603050405020304" pitchFamily="18" charset="0"/>
              </a:rPr>
              <a:t>Hesitant company attitude towards CE and limited circular design : CE is not mainstreamed in the companies business model ;</a:t>
            </a:r>
            <a:endParaRPr lang="en-US" b="1" dirty="0"/>
          </a:p>
          <a:p>
            <a:pPr marL="342900" indent="-342900" algn="just">
              <a:buFont typeface="Wingdings" panose="05000000000000000000" pitchFamily="2" charset="2"/>
              <a:buChar char="ü"/>
            </a:pPr>
            <a:r>
              <a:rPr lang="en-US" b="1" dirty="0"/>
              <a:t>Lack of consumer demand</a:t>
            </a:r>
            <a:r>
              <a:rPr lang="en-US" dirty="0"/>
              <a:t>.</a:t>
            </a:r>
          </a:p>
          <a:p>
            <a:pPr marL="342900" indent="-342900" algn="just">
              <a:buFont typeface="Wingdings" panose="05000000000000000000" pitchFamily="2" charset="2"/>
              <a:buChar char="ü"/>
            </a:pPr>
            <a:endParaRPr lang="en-US" dirty="0"/>
          </a:p>
          <a:p>
            <a:pPr algn="just"/>
            <a:endParaRPr lang="en-US" sz="2000" b="1" i="1" dirty="0"/>
          </a:p>
          <a:p>
            <a:pPr algn="just"/>
            <a:r>
              <a:rPr lang="en-US" sz="2000" dirty="0"/>
              <a:t> </a:t>
            </a:r>
            <a:endParaRPr lang="it-IT" sz="2000" dirty="0"/>
          </a:p>
        </p:txBody>
      </p:sp>
    </p:spTree>
    <p:extLst>
      <p:ext uri="{BB962C8B-B14F-4D97-AF65-F5344CB8AC3E}">
        <p14:creationId xmlns:p14="http://schemas.microsoft.com/office/powerpoint/2010/main" val="241886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28944" t="19030" r="28802" b="11399"/>
          <a:stretch/>
        </p:blipFill>
        <p:spPr>
          <a:xfrm>
            <a:off x="1596980" y="425004"/>
            <a:ext cx="8912181" cy="6323526"/>
          </a:xfrm>
          <a:prstGeom prst="rect">
            <a:avLst/>
          </a:prstGeom>
          <a:ln w="19050">
            <a:solidFill>
              <a:srgbClr val="0070C0"/>
            </a:solidFill>
          </a:ln>
        </p:spPr>
      </p:pic>
      <p:sp>
        <p:nvSpPr>
          <p:cNvPr id="3" name="Titolo 2"/>
          <p:cNvSpPr>
            <a:spLocks noGrp="1"/>
          </p:cNvSpPr>
          <p:nvPr>
            <p:ph type="title" idx="4294967295"/>
          </p:nvPr>
        </p:nvSpPr>
        <p:spPr>
          <a:xfrm>
            <a:off x="0" y="0"/>
            <a:ext cx="12192000" cy="733425"/>
          </a:xfrm>
        </p:spPr>
        <p:txBody>
          <a:bodyPr>
            <a:normAutofit fontScale="90000"/>
          </a:bodyPr>
          <a:lstStyle/>
          <a:p>
            <a:pPr algn="ctr"/>
            <a:r>
              <a:rPr lang="en-US" sz="3100" b="1" dirty="0">
                <a:solidFill>
                  <a:srgbClr val="002060"/>
                </a:solidFill>
                <a:effectLst>
                  <a:outerShdw blurRad="38100" dist="38100" dir="2700000" algn="tl">
                    <a:srgbClr val="000000">
                      <a:alpha val="43137"/>
                    </a:srgbClr>
                  </a:outerShdw>
                </a:effectLst>
              </a:rPr>
              <a:t>EUROPEAN CIRCULAR ECONOMY STRATEGY </a:t>
            </a:r>
            <a:br>
              <a:rPr lang="en-US" sz="2400" b="1" dirty="0"/>
            </a:br>
            <a:endParaRPr lang="it-IT" sz="2400" dirty="0"/>
          </a:p>
        </p:txBody>
      </p:sp>
    </p:spTree>
    <p:extLst>
      <p:ext uri="{BB962C8B-B14F-4D97-AF65-F5344CB8AC3E}">
        <p14:creationId xmlns:p14="http://schemas.microsoft.com/office/powerpoint/2010/main" val="144906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rotWithShape="1">
          <a:blip r:embed="rId2"/>
          <a:srcRect l="17710" t="29457" r="40765" b="12232"/>
          <a:stretch/>
        </p:blipFill>
        <p:spPr bwMode="auto">
          <a:xfrm>
            <a:off x="357808" y="589304"/>
            <a:ext cx="11476383" cy="5370490"/>
          </a:xfrm>
          <a:prstGeom prst="rect">
            <a:avLst/>
          </a:prstGeom>
          <a:ln>
            <a:noFill/>
          </a:ln>
          <a:extLst>
            <a:ext uri="{53640926-AAD7-44D8-BBD7-CCE9431645EC}">
              <a14:shadowObscured xmlns:a14="http://schemas.microsoft.com/office/drawing/2010/main"/>
            </a:ext>
          </a:extLst>
        </p:spPr>
      </p:pic>
      <p:sp>
        <p:nvSpPr>
          <p:cNvPr id="3" name="Rettangolo 2"/>
          <p:cNvSpPr/>
          <p:nvPr/>
        </p:nvSpPr>
        <p:spPr>
          <a:xfrm>
            <a:off x="161468" y="5720464"/>
            <a:ext cx="12030532" cy="1053173"/>
          </a:xfrm>
          <a:prstGeom prst="rect">
            <a:avLst/>
          </a:prstGeom>
        </p:spPr>
        <p:txBody>
          <a:bodyPr wrap="square">
            <a:spAutoFit/>
          </a:bodyPr>
          <a:lstStyle/>
          <a:p>
            <a:pPr>
              <a:lnSpc>
                <a:spcPct val="107000"/>
              </a:lnSpc>
              <a:spcAft>
                <a:spcPts val="800"/>
              </a:spcAft>
            </a:pPr>
            <a:endParaRPr lang="en-US" sz="1100" dirty="0">
              <a:effectLst/>
              <a:latin typeface="Arial Black" panose="020B0A04020102020204" pitchFamily="34" charset="0"/>
              <a:ea typeface="SimSun" panose="02010600030101010101" pitchFamily="2" charset="-122"/>
              <a:cs typeface="Times New Roman" panose="02020603050405020304" pitchFamily="18" charset="0"/>
            </a:endParaRPr>
          </a:p>
          <a:p>
            <a:r>
              <a:rPr lang="en-US" sz="1100" dirty="0">
                <a:effectLst/>
                <a:latin typeface="Arial Black" panose="020B0A04020102020204" pitchFamily="34" charset="0"/>
                <a:ea typeface="SimSun" panose="02010600030101010101" pitchFamily="2" charset="-122"/>
                <a:cs typeface="Times New Roman" panose="02020603050405020304" pitchFamily="18" charset="0"/>
              </a:rPr>
              <a:t>Source </a:t>
            </a:r>
            <a:r>
              <a:rPr lang="en-US" sz="1100" b="1" i="1" dirty="0">
                <a:effectLst/>
                <a:latin typeface="Arial Black" panose="020B0A04020102020204" pitchFamily="34" charset="0"/>
                <a:ea typeface="SimSun" panose="02010600030101010101" pitchFamily="2" charset="-122"/>
                <a:cs typeface="Times New Roman" panose="02020603050405020304" pitchFamily="18" charset="0"/>
              </a:rPr>
              <a:t>:  Barriers to the Circular Economy: Evidence From the European Union </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a:t>
            </a:r>
            <a:r>
              <a:rPr lang="it-IT" sz="1100" dirty="0" err="1">
                <a:latin typeface="Arial Black" panose="020B0A04020102020204" pitchFamily="34" charset="0"/>
              </a:rPr>
              <a:t>Ecological</a:t>
            </a:r>
            <a:r>
              <a:rPr lang="it-IT" sz="1100" dirty="0">
                <a:latin typeface="Arial Black" panose="020B0A04020102020204" pitchFamily="34" charset="0"/>
              </a:rPr>
              <a:t> </a:t>
            </a:r>
            <a:r>
              <a:rPr lang="it-IT" sz="1100" dirty="0" err="1">
                <a:latin typeface="Arial Black" panose="020B0A04020102020204" pitchFamily="34" charset="0"/>
              </a:rPr>
              <a:t>Economics</a:t>
            </a:r>
            <a:r>
              <a:rPr lang="it-IT" sz="1100" dirty="0">
                <a:latin typeface="Arial Black" panose="020B0A04020102020204" pitchFamily="34" charset="0"/>
              </a:rPr>
              <a:t> 150 (2018) 264–272)</a:t>
            </a:r>
            <a:endParaRPr lang="en-US" sz="1100" b="1" i="1" dirty="0">
              <a:effectLst/>
              <a:latin typeface="Arial Black" panose="020B0A04020102020204" pitchFamily="34" charset="0"/>
              <a:ea typeface="SimSun" panose="02010600030101010101" pitchFamily="2" charset="-122"/>
              <a:cs typeface="Times New Roman" panose="02020603050405020304" pitchFamily="18" charset="0"/>
            </a:endParaRPr>
          </a:p>
          <a:p>
            <a:r>
              <a:rPr lang="en-US" sz="1100" dirty="0">
                <a:effectLst/>
                <a:latin typeface="Arial Black" panose="020B0A04020102020204" pitchFamily="34" charset="0"/>
                <a:ea typeface="SimSun" panose="02010600030101010101" pitchFamily="2" charset="-122"/>
                <a:cs typeface="Times New Roman" panose="02020603050405020304" pitchFamily="18" charset="0"/>
              </a:rPr>
              <a:t>Julian </a:t>
            </a:r>
            <a:r>
              <a:rPr lang="en-US" sz="1100" dirty="0" err="1">
                <a:effectLst/>
                <a:latin typeface="Arial Black" panose="020B0A04020102020204" pitchFamily="34" charset="0"/>
                <a:ea typeface="SimSun" panose="02010600030101010101" pitchFamily="2" charset="-122"/>
                <a:cs typeface="Times New Roman" panose="02020603050405020304" pitchFamily="18" charset="0"/>
              </a:rPr>
              <a:t>Kirchherra</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 , Laura </a:t>
            </a:r>
            <a:r>
              <a:rPr lang="en-US" sz="1100" dirty="0" err="1">
                <a:effectLst/>
                <a:latin typeface="Arial Black" panose="020B0A04020102020204" pitchFamily="34" charset="0"/>
                <a:ea typeface="SimSun" panose="02010600030101010101" pitchFamily="2" charset="-122"/>
                <a:cs typeface="Times New Roman" panose="02020603050405020304" pitchFamily="18" charset="0"/>
              </a:rPr>
              <a:t>Piscicellia</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 , Ruben </a:t>
            </a:r>
            <a:r>
              <a:rPr lang="en-US" sz="1100" dirty="0" err="1">
                <a:effectLst/>
                <a:latin typeface="Arial Black" panose="020B0A04020102020204" pitchFamily="34" charset="0"/>
                <a:ea typeface="SimSun" panose="02010600030101010101" pitchFamily="2" charset="-122"/>
                <a:cs typeface="Times New Roman" panose="02020603050405020304" pitchFamily="18" charset="0"/>
              </a:rPr>
              <a:t>Boura,b</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 , Erica </a:t>
            </a:r>
            <a:r>
              <a:rPr lang="en-US" sz="1100" dirty="0" err="1">
                <a:effectLst/>
                <a:latin typeface="Arial Black" panose="020B0A04020102020204" pitchFamily="34" charset="0"/>
                <a:ea typeface="SimSun" panose="02010600030101010101" pitchFamily="2" charset="-122"/>
                <a:cs typeface="Times New Roman" panose="02020603050405020304" pitchFamily="18" charset="0"/>
              </a:rPr>
              <a:t>Kostense-Smitb</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 , Jennifer </a:t>
            </a:r>
            <a:r>
              <a:rPr lang="en-US" sz="1100" dirty="0" err="1">
                <a:effectLst/>
                <a:latin typeface="Arial Black" panose="020B0A04020102020204" pitchFamily="34" charset="0"/>
                <a:ea typeface="SimSun" panose="02010600030101010101" pitchFamily="2" charset="-122"/>
                <a:cs typeface="Times New Roman" panose="02020603050405020304" pitchFamily="18" charset="0"/>
              </a:rPr>
              <a:t>Mullerb</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 , Anne </a:t>
            </a:r>
            <a:r>
              <a:rPr lang="en-US" sz="1100" dirty="0" err="1">
                <a:effectLst/>
                <a:latin typeface="Arial Black" panose="020B0A04020102020204" pitchFamily="34" charset="0"/>
                <a:ea typeface="SimSun" panose="02010600030101010101" pitchFamily="2" charset="-122"/>
                <a:cs typeface="Times New Roman" panose="02020603050405020304" pitchFamily="18" charset="0"/>
              </a:rPr>
              <a:t>Huibrechtse-Truijensb</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 , Marko </a:t>
            </a:r>
            <a:r>
              <a:rPr lang="en-US" sz="1100" dirty="0" err="1">
                <a:effectLst/>
                <a:latin typeface="Arial Black" panose="020B0A04020102020204" pitchFamily="34" charset="0"/>
                <a:ea typeface="SimSun" panose="02010600030101010101" pitchFamily="2" charset="-122"/>
                <a:cs typeface="Times New Roman" panose="02020603050405020304" pitchFamily="18" charset="0"/>
              </a:rPr>
              <a:t>Hekkert</a:t>
            </a:r>
            <a:r>
              <a:rPr lang="en-US" sz="1100" dirty="0">
                <a:effectLst/>
                <a:latin typeface="Arial Black" panose="020B0A04020102020204" pitchFamily="34" charset="0"/>
                <a:ea typeface="SimSun" panose="02010600030101010101" pitchFamily="2" charset="-122"/>
                <a:cs typeface="Times New Roman" panose="02020603050405020304" pitchFamily="18" charset="0"/>
              </a:rPr>
              <a:t> (a)  </a:t>
            </a:r>
          </a:p>
          <a:p>
            <a:pPr marL="342900" indent="-342900">
              <a:buAutoNum type="alphaLcParenBoth"/>
            </a:pPr>
            <a:r>
              <a:rPr lang="en-US" sz="1100" dirty="0">
                <a:effectLst/>
                <a:latin typeface="Arial Black" panose="020B0A04020102020204" pitchFamily="34" charset="0"/>
                <a:ea typeface="SimSun" panose="02010600030101010101" pitchFamily="2" charset="-122"/>
                <a:cs typeface="Times New Roman" panose="02020603050405020304" pitchFamily="18" charset="0"/>
              </a:rPr>
              <a:t>Innovation Studies Group, Copernicus Institute of Sustainable Development, Utrecht University, The Netherlands </a:t>
            </a:r>
          </a:p>
          <a:p>
            <a:pPr marL="342900" indent="-342900">
              <a:buAutoNum type="alphaLcParenBoth"/>
            </a:pPr>
            <a:r>
              <a:rPr lang="en-US" sz="1100" dirty="0">
                <a:effectLst/>
                <a:latin typeface="Arial Black" panose="020B0A04020102020204" pitchFamily="34" charset="0"/>
                <a:ea typeface="SimSun" panose="02010600030101010101" pitchFamily="2" charset="-122"/>
                <a:cs typeface="Times New Roman" panose="02020603050405020304" pitchFamily="18" charset="0"/>
              </a:rPr>
              <a:t>Deloitte, The Netherlands</a:t>
            </a:r>
            <a:endParaRPr lang="it-IT" sz="1100" dirty="0">
              <a:effectLst/>
              <a:latin typeface="Arial Black" panose="020B0A04020102020204" pitchFamily="34" charset="0"/>
              <a:ea typeface="SimSun" panose="02010600030101010101" pitchFamily="2" charset="-122"/>
              <a:cs typeface="Times New Roman" panose="02020603050405020304" pitchFamily="18" charset="0"/>
            </a:endParaRPr>
          </a:p>
        </p:txBody>
      </p:sp>
      <p:sp>
        <p:nvSpPr>
          <p:cNvPr id="4" name="Titolo 3"/>
          <p:cNvSpPr>
            <a:spLocks noGrp="1"/>
          </p:cNvSpPr>
          <p:nvPr>
            <p:ph type="title" idx="4294967295"/>
          </p:nvPr>
        </p:nvSpPr>
        <p:spPr>
          <a:xfrm>
            <a:off x="0" y="61913"/>
            <a:ext cx="12192000" cy="631825"/>
          </a:xfrm>
        </p:spPr>
        <p:txBody>
          <a:bodyPr>
            <a:normAutofit/>
          </a:bodyPr>
          <a:lstStyle/>
          <a:p>
            <a:pPr algn="ctr"/>
            <a:r>
              <a:rPr lang="it-IT" sz="2800" b="1" dirty="0">
                <a:solidFill>
                  <a:srgbClr val="C00000"/>
                </a:solidFill>
                <a:effectLst>
                  <a:outerShdw blurRad="38100" dist="38100" dir="2700000" algn="tl">
                    <a:srgbClr val="000000">
                      <a:alpha val="43137"/>
                    </a:srgbClr>
                  </a:outerShdw>
                </a:effectLst>
              </a:rPr>
              <a:t>EUROPEAN CIRCULAR ECONOMY ACTION PLAN : BARRIERS AND THEIR INTERACTION </a:t>
            </a:r>
          </a:p>
        </p:txBody>
      </p:sp>
    </p:spTree>
    <p:extLst>
      <p:ext uri="{BB962C8B-B14F-4D97-AF65-F5344CB8AC3E}">
        <p14:creationId xmlns:p14="http://schemas.microsoft.com/office/powerpoint/2010/main" val="252896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668353"/>
            <a:ext cx="12192000" cy="5262979"/>
          </a:xfrm>
          <a:prstGeom prst="rect">
            <a:avLst/>
          </a:prstGeom>
        </p:spPr>
        <p:txBody>
          <a:bodyPr wrap="square">
            <a:spAutoFit/>
          </a:bodyPr>
          <a:lstStyle/>
          <a:p>
            <a:pPr algn="just"/>
            <a:r>
              <a:rPr lang="en-US" sz="2400" dirty="0"/>
              <a:t>The Vice President of EU Commission </a:t>
            </a:r>
            <a:r>
              <a:rPr lang="en-US" sz="2400" dirty="0" err="1"/>
              <a:t>Frans</a:t>
            </a:r>
            <a:r>
              <a:rPr lang="en-US" sz="2400" dirty="0"/>
              <a:t> Timmermans, in the  opening speech at  the European Circular Economy Stakeholder Meeting, argued  that </a:t>
            </a:r>
            <a:r>
              <a:rPr lang="en-US" sz="2400" b="1" dirty="0"/>
              <a:t>international cooperation is essential for the transition to circular economy: it is a global </a:t>
            </a:r>
            <a:r>
              <a:rPr lang="en-US" sz="2400" b="1" dirty="0" err="1"/>
              <a:t>endeavour</a:t>
            </a:r>
            <a:r>
              <a:rPr lang="en-US" sz="2400" b="1" dirty="0"/>
              <a:t> as “</a:t>
            </a:r>
            <a:r>
              <a:rPr lang="en-US" sz="2400" b="1" i="1" dirty="0"/>
              <a:t>our policies will only have a limited impact on the planet if others pursue </a:t>
            </a:r>
            <a:r>
              <a:rPr lang="it-IT" sz="2400" b="1" i="1" dirty="0" err="1"/>
              <a:t>opposing</a:t>
            </a:r>
            <a:r>
              <a:rPr lang="it-IT" sz="2400" b="1" i="1" dirty="0"/>
              <a:t> </a:t>
            </a:r>
            <a:r>
              <a:rPr lang="it-IT" sz="2400" b="1" i="1" dirty="0" err="1"/>
              <a:t>policies</a:t>
            </a:r>
            <a:r>
              <a:rPr lang="it-IT" sz="2400" b="1" i="1" dirty="0"/>
              <a:t>” </a:t>
            </a:r>
            <a:r>
              <a:rPr lang="it-IT" sz="2400" dirty="0"/>
              <a:t>(March 6,2019).</a:t>
            </a:r>
          </a:p>
          <a:p>
            <a:pPr algn="just"/>
            <a:endParaRPr lang="en-US" sz="2400" dirty="0"/>
          </a:p>
          <a:p>
            <a:pPr algn="just"/>
            <a:r>
              <a:rPr lang="en-US" sz="2400" dirty="0"/>
              <a:t>The production and consumption patterns in the global economy continue to be predominantly based on the linear  models, despite the international environmental agreements, first among all  the 2030 Agenda and Sustainable Development Goals.  Especially, the flows of secondary raw materials and the costs of  virgin materials are not geared towards the circular economy, and this significantly affects the loss of competitiveness of circular business models in all the markets.</a:t>
            </a:r>
          </a:p>
          <a:p>
            <a:pPr algn="just"/>
            <a:endParaRPr lang="en-US" sz="2400" b="1" dirty="0"/>
          </a:p>
          <a:p>
            <a:pPr algn="just"/>
            <a:r>
              <a:rPr lang="en-US" sz="2400" b="1" dirty="0"/>
              <a:t>Therefore, the barriers already  identified in the European market have also been reflected in the global market</a:t>
            </a:r>
            <a:r>
              <a:rPr lang="en-US" sz="2400" dirty="0"/>
              <a:t>. </a:t>
            </a:r>
          </a:p>
          <a:p>
            <a:pPr algn="just"/>
            <a:endParaRPr lang="en-US" sz="2400" dirty="0"/>
          </a:p>
        </p:txBody>
      </p:sp>
      <p:sp>
        <p:nvSpPr>
          <p:cNvPr id="3" name="Titolo 2"/>
          <p:cNvSpPr>
            <a:spLocks noGrp="1"/>
          </p:cNvSpPr>
          <p:nvPr>
            <p:ph type="title" idx="4294967295"/>
          </p:nvPr>
        </p:nvSpPr>
        <p:spPr>
          <a:xfrm>
            <a:off x="0" y="0"/>
            <a:ext cx="12192000" cy="489397"/>
          </a:xfrm>
        </p:spPr>
        <p:txBody>
          <a:bodyPr>
            <a:normAutofit fontScale="90000"/>
          </a:bodyPr>
          <a:lstStyle/>
          <a:p>
            <a:pPr algn="ctr"/>
            <a:br>
              <a:rPr lang="it-IT" sz="2400" b="1" dirty="0">
                <a:solidFill>
                  <a:srgbClr val="002060"/>
                </a:solidFill>
                <a:effectLst>
                  <a:outerShdw blurRad="38100" dist="38100" dir="2700000" algn="tl">
                    <a:srgbClr val="000000">
                      <a:alpha val="43137"/>
                    </a:srgbClr>
                  </a:outerShdw>
                </a:effectLst>
              </a:rPr>
            </a:br>
            <a:r>
              <a:rPr lang="it-IT" sz="2400" b="1" dirty="0">
                <a:solidFill>
                  <a:srgbClr val="002060"/>
                </a:solidFill>
                <a:effectLst>
                  <a:outerShdw blurRad="38100" dist="38100" dir="2700000" algn="tl">
                    <a:srgbClr val="000000">
                      <a:alpha val="43137"/>
                    </a:srgbClr>
                  </a:outerShdw>
                </a:effectLst>
              </a:rPr>
              <a:t>CIRCULAR ECONOMY IS A GLOBAL ISSUE</a:t>
            </a:r>
            <a:br>
              <a:rPr lang="it-IT" sz="2400" b="1" dirty="0">
                <a:solidFill>
                  <a:srgbClr val="002060"/>
                </a:solidFill>
                <a:effectLst>
                  <a:outerShdw blurRad="38100" dist="38100" dir="2700000" algn="tl">
                    <a:srgbClr val="000000">
                      <a:alpha val="43137"/>
                    </a:srgbClr>
                  </a:outerShdw>
                </a:effectLst>
              </a:rPr>
            </a:br>
            <a:endParaRPr lang="it-IT"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37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50007"/>
            <a:ext cx="12192000" cy="7448193"/>
          </a:xfrm>
          <a:prstGeom prst="rect">
            <a:avLst/>
          </a:prstGeom>
        </p:spPr>
        <p:txBody>
          <a:bodyPr wrap="square">
            <a:spAutoFit/>
          </a:bodyPr>
          <a:lstStyle/>
          <a:p>
            <a:pPr algn="just"/>
            <a:r>
              <a:rPr lang="en-US" sz="2000" dirty="0"/>
              <a:t>China has a key role to play in promoting a global framework for the transition to the circular economy. </a:t>
            </a:r>
          </a:p>
          <a:p>
            <a:pPr algn="just"/>
            <a:r>
              <a:rPr lang="en-US" sz="2000" dirty="0"/>
              <a:t>For more than 15 years, China’s has been a frontrunner on CE policies to the point that until 2010 the term could only be found in Chinese policy documents aimed at addressing pollution, promoting resource efficiency, and industrial ecology : </a:t>
            </a:r>
          </a:p>
          <a:p>
            <a:pPr algn="just"/>
            <a:r>
              <a:rPr lang="en-US" sz="2000" dirty="0"/>
              <a:t> </a:t>
            </a:r>
          </a:p>
          <a:p>
            <a:pPr marL="342900" indent="-342900" algn="just">
              <a:buFont typeface="Wingdings" panose="05000000000000000000" pitchFamily="2" charset="2"/>
              <a:buChar char="ü"/>
            </a:pPr>
            <a:r>
              <a:rPr lang="it-IT" dirty="0"/>
              <a:t>“</a:t>
            </a:r>
            <a:r>
              <a:rPr lang="it-IT" b="1" i="1" dirty="0"/>
              <a:t>China: </a:t>
            </a:r>
            <a:r>
              <a:rPr lang="it-IT" b="1" i="1" dirty="0" err="1"/>
              <a:t>promoting</a:t>
            </a:r>
            <a:r>
              <a:rPr lang="it-IT" b="1" i="1" dirty="0"/>
              <a:t> a </a:t>
            </a:r>
            <a:r>
              <a:rPr lang="it-IT" b="1" i="1" dirty="0" err="1"/>
              <a:t>circular</a:t>
            </a:r>
            <a:r>
              <a:rPr lang="it-IT" b="1" i="1" dirty="0"/>
              <a:t> </a:t>
            </a:r>
            <a:r>
              <a:rPr lang="en-US" b="1" i="1" dirty="0"/>
              <a:t>economy</a:t>
            </a:r>
            <a:r>
              <a:rPr lang="en-US" dirty="0"/>
              <a:t>” is the final report of the </a:t>
            </a:r>
            <a:r>
              <a:rPr lang="en-US" dirty="0" err="1"/>
              <a:t>programme</a:t>
            </a:r>
            <a:r>
              <a:rPr lang="en-US" dirty="0"/>
              <a:t> financed in 2004   in the framework of the Sino Italian Cooperation  for Environmental Protection in China. Law was promulgated on August 29, 2008 and came into force on January 1, 2009.</a:t>
            </a:r>
          </a:p>
          <a:p>
            <a:pPr marL="285750" indent="-285750" algn="just">
              <a:buFont typeface="Wingdings" panose="05000000000000000000" pitchFamily="2" charset="2"/>
              <a:buChar char="ü"/>
            </a:pPr>
            <a:r>
              <a:rPr lang="it-IT" b="1" i="1" dirty="0"/>
              <a:t>The </a:t>
            </a:r>
            <a:r>
              <a:rPr lang="it-IT" b="1" i="1" dirty="0" err="1"/>
              <a:t>Circular</a:t>
            </a:r>
            <a:r>
              <a:rPr lang="it-IT" b="1" i="1" dirty="0"/>
              <a:t> Economy Promotion </a:t>
            </a:r>
            <a:r>
              <a:rPr lang="en-US" b="1" i="1" dirty="0"/>
              <a:t>Law </a:t>
            </a:r>
            <a:r>
              <a:rPr lang="en-US" dirty="0"/>
              <a:t>came  into force on January 1, 2009.</a:t>
            </a:r>
          </a:p>
          <a:p>
            <a:pPr marL="285750" indent="-285750" algn="just">
              <a:buFont typeface="Wingdings" panose="05000000000000000000" pitchFamily="2" charset="2"/>
              <a:buChar char="ü"/>
            </a:pPr>
            <a:r>
              <a:rPr lang="en-US" b="1" i="1" dirty="0"/>
              <a:t>The Circular Development Leading Action Plan</a:t>
            </a:r>
            <a:r>
              <a:rPr lang="en-US" dirty="0"/>
              <a:t> (May 2017) </a:t>
            </a:r>
            <a:endParaRPr lang="it-IT" dirty="0"/>
          </a:p>
          <a:p>
            <a:pPr marL="285750" indent="-285750" algn="just">
              <a:buFont typeface="Wingdings" panose="05000000000000000000" pitchFamily="2" charset="2"/>
              <a:buChar char="ü"/>
            </a:pPr>
            <a:r>
              <a:rPr lang="en-US" b="1" i="1" dirty="0"/>
              <a:t>Ban of 24 categories of foreign solid waste imports</a:t>
            </a:r>
            <a:r>
              <a:rPr lang="en-US" dirty="0"/>
              <a:t>, such as plastics and unsorted waste paper, (January 2018) The import ban has shown the limits of the global waste management system. However, it also opened up opportunities for innovative circular </a:t>
            </a:r>
            <a:r>
              <a:rPr lang="it-IT" dirty="0"/>
              <a:t>business </a:t>
            </a:r>
            <a:r>
              <a:rPr lang="it-IT" dirty="0" err="1"/>
              <a:t>models</a:t>
            </a:r>
            <a:r>
              <a:rPr lang="it-IT" dirty="0"/>
              <a:t>.</a:t>
            </a:r>
          </a:p>
          <a:p>
            <a:pPr marL="285750" indent="-285750" algn="just">
              <a:buFont typeface="Wingdings" panose="05000000000000000000" pitchFamily="2" charset="2"/>
              <a:buChar char="ü"/>
            </a:pPr>
            <a:r>
              <a:rPr lang="en-US" b="1" i="1" dirty="0"/>
              <a:t>13th Five Year Plan  </a:t>
            </a:r>
            <a:r>
              <a:rPr lang="en-US" dirty="0"/>
              <a:t>“</a:t>
            </a:r>
            <a:r>
              <a:rPr lang="en-US" i="1" dirty="0"/>
              <a:t>We will stay aware of the need for the economical, efficient, and circular use of resources, bring about a fundamental change in the way resources are </a:t>
            </a:r>
            <a:r>
              <a:rPr lang="en-US" i="1" dirty="0" err="1"/>
              <a:t>utilised</a:t>
            </a:r>
            <a:r>
              <a:rPr lang="en-US" i="1" dirty="0"/>
              <a:t>, and strengthen conservation management throughout the entire process of resource use, thus significantly raising resources utilization efficiency</a:t>
            </a:r>
            <a:r>
              <a:rPr lang="en-US" dirty="0"/>
              <a:t>.”</a:t>
            </a:r>
          </a:p>
          <a:p>
            <a:pPr algn="just"/>
            <a:br>
              <a:rPr lang="en-US" sz="2000" b="1" dirty="0"/>
            </a:br>
            <a:r>
              <a:rPr lang="en-US" sz="2000" b="1" dirty="0"/>
              <a:t>In this context, the MOU on Circular Economy Cooperation signed at the 20th EU-China Summit (July 2018) is a step forward to challenge the global model of linear economy. The transition to CE in the worlds’ two largest economies would accelerate a global “system shift” towards a circular and  regenerative economy.</a:t>
            </a:r>
          </a:p>
          <a:p>
            <a:pPr algn="just"/>
            <a:br>
              <a:rPr lang="en-US" sz="2000" b="1" dirty="0"/>
            </a:br>
            <a:endParaRPr lang="en-US" sz="2000" dirty="0"/>
          </a:p>
          <a:p>
            <a:pPr algn="just"/>
            <a:endParaRPr lang="en-US" sz="2000" dirty="0"/>
          </a:p>
          <a:p>
            <a:pPr algn="just"/>
            <a:endParaRPr lang="it-IT" sz="2000" dirty="0"/>
          </a:p>
          <a:p>
            <a:endParaRPr lang="it-IT" sz="2000" dirty="0"/>
          </a:p>
        </p:txBody>
      </p:sp>
      <p:sp>
        <p:nvSpPr>
          <p:cNvPr id="3" name="Titolo 2"/>
          <p:cNvSpPr>
            <a:spLocks noGrp="1"/>
          </p:cNvSpPr>
          <p:nvPr>
            <p:ph type="title" idx="4294967295"/>
          </p:nvPr>
        </p:nvSpPr>
        <p:spPr>
          <a:xfrm>
            <a:off x="0" y="1"/>
            <a:ext cx="12192000" cy="850006"/>
          </a:xfrm>
        </p:spPr>
        <p:txBody>
          <a:bodyPr>
            <a:normAutofit fontScale="90000"/>
          </a:bodyPr>
          <a:lstStyle/>
          <a:p>
            <a:pPr algn="ctr"/>
            <a:br>
              <a:rPr lang="it-IT" sz="2400" b="1" dirty="0">
                <a:solidFill>
                  <a:srgbClr val="002060"/>
                </a:solidFill>
                <a:effectLst>
                  <a:outerShdw blurRad="38100" dist="38100" dir="2700000" algn="tl">
                    <a:srgbClr val="000000">
                      <a:alpha val="43137"/>
                    </a:srgbClr>
                  </a:outerShdw>
                </a:effectLst>
              </a:rPr>
            </a:br>
            <a:r>
              <a:rPr lang="it-IT" sz="3100" b="1" dirty="0">
                <a:solidFill>
                  <a:srgbClr val="002060"/>
                </a:solidFill>
                <a:effectLst>
                  <a:outerShdw blurRad="38100" dist="38100" dir="2700000" algn="tl">
                    <a:srgbClr val="000000">
                      <a:alpha val="43137"/>
                    </a:srgbClr>
                  </a:outerShdw>
                </a:effectLst>
              </a:rPr>
              <a:t>CIRCULAR ECONOMY IS A GLOBAL ISSUE</a:t>
            </a:r>
            <a:br>
              <a:rPr lang="it-IT" sz="3100" b="1" dirty="0">
                <a:solidFill>
                  <a:srgbClr val="002060"/>
                </a:solidFill>
                <a:effectLst>
                  <a:outerShdw blurRad="38100" dist="38100" dir="2700000" algn="tl">
                    <a:srgbClr val="000000">
                      <a:alpha val="43137"/>
                    </a:srgbClr>
                  </a:outerShdw>
                </a:effectLst>
              </a:rPr>
            </a:br>
            <a:r>
              <a:rPr lang="it-IT" sz="2400" b="1" dirty="0">
                <a:solidFill>
                  <a:srgbClr val="002060"/>
                </a:solidFill>
                <a:effectLst>
                  <a:outerShdw blurRad="38100" dist="38100" dir="2700000" algn="tl">
                    <a:srgbClr val="000000">
                      <a:alpha val="43137"/>
                    </a:srgbClr>
                  </a:outerShdw>
                </a:effectLst>
              </a:rPr>
              <a:t>The </a:t>
            </a:r>
            <a:r>
              <a:rPr lang="it-IT" sz="2400" b="1" dirty="0" err="1">
                <a:solidFill>
                  <a:srgbClr val="002060"/>
                </a:solidFill>
                <a:effectLst>
                  <a:outerShdw blurRad="38100" dist="38100" dir="2700000" algn="tl">
                    <a:srgbClr val="000000">
                      <a:alpha val="43137"/>
                    </a:srgbClr>
                  </a:outerShdw>
                </a:effectLst>
              </a:rPr>
              <a:t>role</a:t>
            </a:r>
            <a:r>
              <a:rPr lang="it-IT" sz="2400" b="1" dirty="0">
                <a:solidFill>
                  <a:srgbClr val="002060"/>
                </a:solidFill>
                <a:effectLst>
                  <a:outerShdw blurRad="38100" dist="38100" dir="2700000" algn="tl">
                    <a:srgbClr val="000000">
                      <a:alpha val="43137"/>
                    </a:srgbClr>
                  </a:outerShdw>
                </a:effectLst>
              </a:rPr>
              <a:t> of China and the EU-China </a:t>
            </a:r>
            <a:r>
              <a:rPr lang="it-IT" sz="2400" b="1" dirty="0" err="1">
                <a:solidFill>
                  <a:srgbClr val="002060"/>
                </a:solidFill>
                <a:effectLst>
                  <a:outerShdw blurRad="38100" dist="38100" dir="2700000" algn="tl">
                    <a:srgbClr val="000000">
                      <a:alpha val="43137"/>
                    </a:srgbClr>
                  </a:outerShdw>
                </a:effectLst>
              </a:rPr>
              <a:t>Circular</a:t>
            </a:r>
            <a:r>
              <a:rPr lang="it-IT" sz="2400" b="1" dirty="0">
                <a:solidFill>
                  <a:srgbClr val="002060"/>
                </a:solidFill>
                <a:effectLst>
                  <a:outerShdw blurRad="38100" dist="38100" dir="2700000" algn="tl">
                    <a:srgbClr val="000000">
                      <a:alpha val="43137"/>
                    </a:srgbClr>
                  </a:outerShdw>
                </a:effectLst>
              </a:rPr>
              <a:t> Economy Platform</a:t>
            </a:r>
            <a:br>
              <a:rPr lang="it-IT" sz="2400" b="1" dirty="0">
                <a:solidFill>
                  <a:srgbClr val="002060"/>
                </a:solidFill>
                <a:effectLst>
                  <a:outerShdw blurRad="38100" dist="38100" dir="2700000" algn="tl">
                    <a:srgbClr val="000000">
                      <a:alpha val="43137"/>
                    </a:srgbClr>
                  </a:outerShdw>
                </a:effectLst>
              </a:rPr>
            </a:br>
            <a:endParaRPr lang="it-IT" sz="2400" dirty="0"/>
          </a:p>
        </p:txBody>
      </p:sp>
    </p:spTree>
    <p:extLst>
      <p:ext uri="{BB962C8B-B14F-4D97-AF65-F5344CB8AC3E}">
        <p14:creationId xmlns:p14="http://schemas.microsoft.com/office/powerpoint/2010/main" val="5198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899517"/>
          </a:xfrm>
          <a:prstGeom prst="rect">
            <a:avLst/>
          </a:prstGeom>
        </p:spPr>
        <p:txBody>
          <a:bodyPr wrap="square">
            <a:spAutoFit/>
          </a:bodyPr>
          <a:lstStyle/>
          <a:p>
            <a:pPr algn="ctr">
              <a:lnSpc>
                <a:spcPct val="107000"/>
              </a:lnSpc>
              <a:spcAft>
                <a:spcPts val="800"/>
              </a:spcAft>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t>OVERCOMING THE BARRIERS</a:t>
            </a:r>
          </a:p>
          <a:p>
            <a:pPr algn="ctr"/>
            <a:r>
              <a:rPr lang="en-US" sz="2000" b="1" dirty="0">
                <a:solidFill>
                  <a:srgbClr val="002060"/>
                </a:solidFill>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t>A PACKAGE OF INTERNATIONAL  JOINT POLICIES AND EFFECTIVE MEASURES TO OVERCOME THE BARRIERS</a:t>
            </a:r>
          </a:p>
          <a:p>
            <a:pPr algn="ctr"/>
            <a:r>
              <a:rPr lang="en-US" sz="2000" b="1" dirty="0">
                <a:solidFill>
                  <a:srgbClr val="002060"/>
                </a:solidFill>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Times New Roman" panose="02020603050405020304" pitchFamily="18" charset="0"/>
              </a:rPr>
              <a:t>A PROPOSAL FOR  THE EU-CHINA CIRCULAR ECONOMY PLATFORM</a:t>
            </a:r>
          </a:p>
          <a:p>
            <a:pPr algn="just"/>
            <a:endParaRPr lang="it-IT" b="1"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sz="1600" b="1" dirty="0">
                <a:latin typeface="Calibri" panose="020F0502020204030204" pitchFamily="34" charset="0"/>
                <a:ea typeface="SimSun" panose="02010600030101010101" pitchFamily="2" charset="-122"/>
                <a:cs typeface="Times New Roman" panose="02020603050405020304" pitchFamily="18" charset="0"/>
              </a:rPr>
              <a:t>‘Obstructing laws and regulations’ :</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tabLst>
                <a:tab pos="914400" algn="l"/>
              </a:tabLst>
            </a:pPr>
            <a:r>
              <a:rPr lang="en-US" sz="1600" dirty="0">
                <a:latin typeface="Calibri" panose="020F0502020204030204" pitchFamily="34" charset="0"/>
                <a:ea typeface="SimSun" panose="02010600030101010101" pitchFamily="2" charset="-122"/>
                <a:cs typeface="Times New Roman" panose="02020603050405020304" pitchFamily="18" charset="0"/>
              </a:rPr>
              <a:t>International  classification and harmonized regulations of secondary raw materials, as well as “material passports”,  are needed to  exclude secondary raw materials from  waste legislation, and to allow their transport and  marketing across borders. </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tabLst>
                <a:tab pos="914400" algn="l"/>
              </a:tabLst>
            </a:pPr>
            <a:r>
              <a:rPr lang="en-US" sz="1600" dirty="0">
                <a:latin typeface="Calibri" panose="020F0502020204030204" pitchFamily="34" charset="0"/>
                <a:ea typeface="SimSun" panose="02010600030101010101" pitchFamily="2" charset="-122"/>
                <a:cs typeface="Times New Roman" panose="02020603050405020304" pitchFamily="18" charset="0"/>
              </a:rPr>
              <a:t>Eco-design criteria and targets of durability, reusability and recyclability of products, are a necessary step to shift from linear to circular economy</a:t>
            </a:r>
          </a:p>
          <a:p>
            <a:pPr lvl="1" algn="just">
              <a:tabLst>
                <a:tab pos="914400" algn="l"/>
              </a:tabLst>
            </a:pP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sz="1600" b="1" dirty="0">
                <a:latin typeface="Calibri" panose="020F0502020204030204" pitchFamily="34" charset="0"/>
                <a:ea typeface="SimSun" panose="02010600030101010101" pitchFamily="2" charset="-122"/>
                <a:cs typeface="Times New Roman" panose="02020603050405020304" pitchFamily="18" charset="0"/>
              </a:rPr>
              <a:t>‘Lack of competitiveness’ : </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tabLst>
                <a:tab pos="914400" algn="l"/>
              </a:tabLst>
            </a:pPr>
            <a:r>
              <a:rPr lang="en-US" sz="1600" dirty="0">
                <a:latin typeface="Calibri" panose="020F0502020204030204" pitchFamily="34" charset="0"/>
                <a:ea typeface="SimSun" panose="02010600030101010101" pitchFamily="2" charset="-122"/>
                <a:cs typeface="Times New Roman" panose="02020603050405020304" pitchFamily="18" charset="0"/>
              </a:rPr>
              <a:t>Taxation of virgin materials  incorporating all the ‘externalities’ (natural resources and energy) into the price of the final product : such measure is the most sustainable way to support the market of secondary raw materials ( </a:t>
            </a:r>
            <a:r>
              <a:rPr lang="en-US" sz="1600" dirty="0" err="1">
                <a:latin typeface="Calibri" panose="020F0502020204030204" pitchFamily="34" charset="0"/>
                <a:ea typeface="SimSun" panose="02010600030101010101" pitchFamily="2" charset="-122"/>
                <a:cs typeface="Times New Roman" panose="02020603050405020304" pitchFamily="18" charset="0"/>
              </a:rPr>
              <a:t>e.g</a:t>
            </a:r>
            <a:r>
              <a:rPr lang="en-US" sz="1600" dirty="0">
                <a:latin typeface="Calibri" panose="020F0502020204030204" pitchFamily="34" charset="0"/>
                <a:ea typeface="SimSun" panose="02010600030101010101" pitchFamily="2" charset="-122"/>
                <a:cs typeface="Times New Roman" panose="02020603050405020304" pitchFamily="18" charset="0"/>
              </a:rPr>
              <a:t> plastics case) as well as the  mainstreaming of CE in the business model of the companies</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tabLst>
                <a:tab pos="914400" algn="l"/>
              </a:tabLst>
            </a:pPr>
            <a:r>
              <a:rPr lang="en-US" sz="1600" dirty="0">
                <a:latin typeface="Calibri" panose="020F0502020204030204" pitchFamily="34" charset="0"/>
                <a:ea typeface="SimSun" panose="02010600030101010101" pitchFamily="2" charset="-122"/>
                <a:cs typeface="Times New Roman" panose="02020603050405020304" pitchFamily="18" charset="0"/>
              </a:rPr>
              <a:t>Tax-incentives to reduce the upfront investment costs  are necessary to improve the competitiveness of circular business models in comparison with the  linear business models</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tabLst>
                <a:tab pos="914400" algn="l"/>
              </a:tabLst>
            </a:pPr>
            <a:r>
              <a:rPr lang="en-US" sz="1600" dirty="0">
                <a:latin typeface="Calibri" panose="020F0502020204030204" pitchFamily="34" charset="0"/>
                <a:ea typeface="SimSun" panose="02010600030101010101" pitchFamily="2" charset="-122"/>
                <a:cs typeface="Times New Roman" panose="02020603050405020304" pitchFamily="18" charset="0"/>
              </a:rPr>
              <a:t>Financial support of the technology innovation to improve the recovery and recycling of materials little or improperly reprocessed ( </a:t>
            </a:r>
            <a:r>
              <a:rPr lang="en-US" sz="1600" dirty="0" err="1">
                <a:latin typeface="Calibri" panose="020F0502020204030204" pitchFamily="34" charset="0"/>
                <a:ea typeface="SimSun" panose="02010600030101010101" pitchFamily="2" charset="-122"/>
                <a:cs typeface="Times New Roman" panose="02020603050405020304" pitchFamily="18" charset="0"/>
              </a:rPr>
              <a:t>e.g</a:t>
            </a:r>
            <a:r>
              <a:rPr lang="en-US" sz="1600" dirty="0">
                <a:latin typeface="Calibri" panose="020F0502020204030204" pitchFamily="34" charset="0"/>
                <a:ea typeface="SimSun" panose="02010600030101010101" pitchFamily="2" charset="-122"/>
                <a:cs typeface="Times New Roman" panose="02020603050405020304" pitchFamily="18" charset="0"/>
              </a:rPr>
              <a:t> plastics, lead glass, batteries….), whilst introducing high taxation on the same wasted materials, are effective measures for </a:t>
            </a:r>
            <a:r>
              <a:rPr lang="en-US" sz="1600" dirty="0">
                <a:solidFill>
                  <a:srgbClr val="4D4D4D"/>
                </a:solidFill>
                <a:latin typeface="Calibri" panose="020F0502020204030204" pitchFamily="34" charset="0"/>
                <a:ea typeface="SimSun" panose="02010600030101010101" pitchFamily="2" charset="-122"/>
                <a:cs typeface="Calibri" panose="020F0502020204030204" pitchFamily="34" charset="0"/>
              </a:rPr>
              <a:t>recapturing the economic value of such materials as well as reducing the </a:t>
            </a:r>
            <a:r>
              <a:rPr lang="en-US" sz="1600" dirty="0">
                <a:latin typeface="Calibri" panose="020F0502020204030204" pitchFamily="34" charset="0"/>
                <a:ea typeface="SimSun" panose="02010600030101010101" pitchFamily="2" charset="-122"/>
                <a:cs typeface="Times New Roman" panose="02020603050405020304" pitchFamily="18" charset="0"/>
              </a:rPr>
              <a:t>unsustainable increasing of dangerous wastes </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tabLst>
                <a:tab pos="914400" algn="l"/>
              </a:tabLst>
            </a:pPr>
            <a:r>
              <a:rPr lang="en-US" sz="1600" dirty="0">
                <a:latin typeface="Calibri" panose="020F0502020204030204" pitchFamily="34" charset="0"/>
                <a:ea typeface="SimSun" panose="02010600030101010101" pitchFamily="2" charset="-122"/>
                <a:cs typeface="Times New Roman" panose="02020603050405020304" pitchFamily="18" charset="0"/>
              </a:rPr>
              <a:t>Sustainable Public Procurement, in order to promote the CE products, is a key driver for the development of circular business model </a:t>
            </a:r>
          </a:p>
          <a:p>
            <a:pPr lvl="1" algn="just">
              <a:tabLst>
                <a:tab pos="914400" algn="l"/>
              </a:tabLst>
            </a:pP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sz="1600" b="1" dirty="0">
                <a:latin typeface="Calibri" panose="020F0502020204030204" pitchFamily="34" charset="0"/>
                <a:ea typeface="SimSun" panose="02010600030101010101" pitchFamily="2" charset="-122"/>
                <a:cs typeface="Times New Roman" panose="02020603050405020304" pitchFamily="18" charset="0"/>
              </a:rPr>
              <a:t>Lack of consumer demand</a:t>
            </a:r>
            <a:r>
              <a:rPr lang="en-US" sz="1600" dirty="0">
                <a:latin typeface="Calibri" panose="020F0502020204030204" pitchFamily="34" charset="0"/>
                <a:ea typeface="SimSun" panose="02010600030101010101" pitchFamily="2" charset="-122"/>
                <a:cs typeface="Times New Roman" panose="02020603050405020304" pitchFamily="18" charset="0"/>
              </a:rPr>
              <a:t>. </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pPr>
            <a:r>
              <a:rPr lang="en-US" sz="1600" dirty="0">
                <a:latin typeface="Calibri" panose="020F0502020204030204" pitchFamily="34" charset="0"/>
                <a:ea typeface="SimSun" panose="02010600030101010101" pitchFamily="2" charset="-122"/>
                <a:cs typeface="Times New Roman" panose="02020603050405020304" pitchFamily="18" charset="0"/>
              </a:rPr>
              <a:t>Standards of CE products to guarantee the same of similar quality of the linear products are a necessary “infrastructure” for addressing the consumer demand</a:t>
            </a:r>
            <a:endParaRPr lang="it-IT" sz="1600" dirty="0">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pPr>
            <a:r>
              <a:rPr lang="en-US" sz="1600" dirty="0">
                <a:latin typeface="Calibri" panose="020F0502020204030204" pitchFamily="34" charset="0"/>
                <a:ea typeface="SimSun" panose="02010600030101010101" pitchFamily="2" charset="-122"/>
                <a:cs typeface="Times New Roman" panose="02020603050405020304" pitchFamily="18" charset="0"/>
              </a:rPr>
              <a:t>Mandatory Life Cycle Assessment and Environmental Foot Print of all the products are an effective way for promoting the public awareness on circular economy </a:t>
            </a:r>
            <a:endParaRPr lang="it-IT"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44901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1573</Words>
  <Application>Microsoft Office PowerPoint</Application>
  <PresentationFormat>Widescreen</PresentationFormat>
  <Paragraphs>99</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2019 CIRCULAR ECONOMY DEVELOPMENT  FORUM Nanjing, October 20 2019   </vt:lpstr>
      <vt:lpstr>Presentazione standard di PowerPoint</vt:lpstr>
      <vt:lpstr>Presentazione standard di PowerPoint</vt:lpstr>
      <vt:lpstr>Presentazione standard di PowerPoint</vt:lpstr>
      <vt:lpstr>EUROPEAN CIRCULAR ECONOMY STRATEGY  </vt:lpstr>
      <vt:lpstr>EUROPEAN CIRCULAR ECONOMY ACTION PLAN : BARRIERS AND THEIR INTERACTION </vt:lpstr>
      <vt:lpstr> CIRCULAR ECONOMY IS A GLOBAL ISSUE </vt:lpstr>
      <vt:lpstr> CIRCULAR ECONOMY IS A GLOBAL ISSUE The role of China and the EU-China Circular Economy Platform </vt:lpstr>
      <vt:lpstr>Presentazione standard di PowerPoint</vt:lpstr>
      <vt:lpstr>  THE  GREEN SILK ROAD   ITALY-CHINA CIRCULAR ECONOMY PROJECT  OVERCOMING THE BARRIERS  : The Green Pallets </vt:lpstr>
      <vt:lpstr>Presentazione standard di PowerPoint</vt:lpstr>
      <vt:lpstr>THANK YOU VERY MUCH    WISH GOOD WORK AND GOOD LUCK TO CHINA ASSOCIATION OF CIRCULAR 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Corrado Clini</dc:creator>
  <cp:lastModifiedBy>Corrado Clini</cp:lastModifiedBy>
  <cp:revision>102</cp:revision>
  <dcterms:created xsi:type="dcterms:W3CDTF">2019-10-07T08:09:49Z</dcterms:created>
  <dcterms:modified xsi:type="dcterms:W3CDTF">2019-10-17T10:42:13Z</dcterms:modified>
</cp:coreProperties>
</file>